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300" r:id="rId6"/>
    <p:sldId id="302" r:id="rId7"/>
    <p:sldId id="257" r:id="rId8"/>
    <p:sldId id="258" r:id="rId9"/>
    <p:sldId id="264" r:id="rId10"/>
    <p:sldId id="287" r:id="rId11"/>
    <p:sldId id="303" r:id="rId12"/>
    <p:sldId id="304" r:id="rId13"/>
    <p:sldId id="294" r:id="rId14"/>
    <p:sldId id="259" r:id="rId15"/>
    <p:sldId id="272" r:id="rId16"/>
    <p:sldId id="273" r:id="rId17"/>
    <p:sldId id="274" r:id="rId18"/>
    <p:sldId id="275" r:id="rId19"/>
    <p:sldId id="276" r:id="rId20"/>
    <p:sldId id="277" r:id="rId21"/>
    <p:sldId id="278" r:id="rId22"/>
    <p:sldId id="271" r:id="rId23"/>
    <p:sldId id="270" r:id="rId24"/>
    <p:sldId id="282" r:id="rId25"/>
    <p:sldId id="284" r:id="rId26"/>
    <p:sldId id="283" r:id="rId27"/>
    <p:sldId id="281" r:id="rId28"/>
    <p:sldId id="279" r:id="rId29"/>
    <p:sldId id="280" r:id="rId30"/>
    <p:sldId id="285" r:id="rId31"/>
    <p:sldId id="286" r:id="rId32"/>
    <p:sldId id="289" r:id="rId33"/>
    <p:sldId id="288" r:id="rId34"/>
    <p:sldId id="290" r:id="rId35"/>
    <p:sldId id="291" r:id="rId36"/>
    <p:sldId id="265" r:id="rId37"/>
    <p:sldId id="266" r:id="rId38"/>
    <p:sldId id="260" r:id="rId39"/>
    <p:sldId id="261" r:id="rId40"/>
    <p:sldId id="262" r:id="rId41"/>
    <p:sldId id="263" r:id="rId42"/>
    <p:sldId id="267" r:id="rId43"/>
    <p:sldId id="268" r:id="rId44"/>
    <p:sldId id="269" r:id="rId45"/>
    <p:sldId id="292" r:id="rId46"/>
    <p:sldId id="296" r:id="rId47"/>
    <p:sldId id="295" r:id="rId48"/>
    <p:sldId id="297" r:id="rId49"/>
    <p:sldId id="298" r:id="rId50"/>
    <p:sldId id="299" r:id="rId51"/>
    <p:sldId id="293" r:id="rId52"/>
    <p:sldId id="301"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6" autoAdjust="0"/>
    <p:restoredTop sz="94674"/>
  </p:normalViewPr>
  <p:slideViewPr>
    <p:cSldViewPr snapToGrid="0" snapToObjects="1">
      <p:cViewPr varScale="1">
        <p:scale>
          <a:sx n="150" d="100"/>
          <a:sy n="150" d="100"/>
        </p:scale>
        <p:origin x="-1528" y="-104"/>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yyjU8fzEY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si.berkeley.edu/media/kaufer-inverted-u-curve.png" TargetMode="Externa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si.berkeley.edu/search/active+learn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implypsychology.org/memory.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implypsychology.org/short-term-memory.html" TargetMode="External"/><Relationship Id="rId3" Type="http://schemas.openxmlformats.org/officeDocument/2006/relationships/hyperlink" Target="https://www.simplypsychology.org/long-term-memory.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ritannica.com/science/basal-ganglion" TargetMode="External"/><Relationship Id="rId3" Type="http://schemas.openxmlformats.org/officeDocument/2006/relationships/hyperlink" Target="http://biology.about.com/od/anatomy/p/cerebellum.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ology.about.com/od/anatomy/p/hippocampus.htm" TargetMode="External"/><Relationship Id="rId3" Type="http://schemas.openxmlformats.org/officeDocument/2006/relationships/hyperlink" Target="http://www.wisegeek.org/what-is-the-prefrontal-cortex.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implypsychology.org/multi-store.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ology.about.com/od/anatomy/a/aa032505a.ht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ell.com/trends/cognitive-sciences/fulltext/S1364-6613(11)00238-5" TargetMode="External"/><Relationship Id="rId4" Type="http://schemas.openxmlformats.org/officeDocument/2006/relationships/hyperlink" Target="https://doi.org/10.1016/j.tics.2011.11.005" TargetMode="External"/><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s://www.cell.com/trends/cognitive-sciences/issue?pii=S1364-6613(11)X0013-X"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mri.ucsd.edu/Research/whatisfmri.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pa.org/topics/learning/index.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5785"/>
            <a:ext cx="7772400" cy="1884666"/>
          </a:xfrm>
        </p:spPr>
        <p:txBody>
          <a:bodyPr>
            <a:noAutofit/>
          </a:bodyPr>
          <a:lstStyle/>
          <a:p>
            <a:r>
              <a:rPr lang="en-US" b="1" i="1" spc="50" dirty="0" smtClean="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rPr>
              <a:t>What Cognitive Psychology and Neuroscience Tell Us About Learning</a:t>
            </a:r>
            <a:endParaRPr lang="en-US" b="1" i="1" spc="50" dirty="0">
              <a:ln w="12700" cmpd="sng">
                <a:solidFill>
                  <a:schemeClr val="accent6">
                    <a:satMod val="120000"/>
                    <a:shade val="80000"/>
                  </a:schemeClr>
                </a:solidFill>
                <a:prstDash val="solid"/>
              </a:ln>
              <a:solidFill>
                <a:srgbClr val="7030A0"/>
              </a:solidFill>
              <a:effectLst>
                <a:glow rad="53100">
                  <a:schemeClr val="accent6">
                    <a:satMod val="180000"/>
                    <a:alpha val="30000"/>
                  </a:schemeClr>
                </a:glow>
              </a:effectLst>
            </a:endParaRPr>
          </a:p>
        </p:txBody>
      </p:sp>
      <p:sp>
        <p:nvSpPr>
          <p:cNvPr id="3" name="Subtitle 2"/>
          <p:cNvSpPr>
            <a:spLocks noGrp="1"/>
          </p:cNvSpPr>
          <p:nvPr>
            <p:ph type="subTitle" idx="1"/>
          </p:nvPr>
        </p:nvSpPr>
        <p:spPr/>
        <p:txBody>
          <a:bodyPr>
            <a:normAutofit/>
          </a:bodyPr>
          <a:lstStyle/>
          <a:p>
            <a:r>
              <a:rPr lang="en-US" sz="2400" dirty="0" smtClean="0">
                <a:solidFill>
                  <a:srgbClr val="008000"/>
                </a:solidFill>
              </a:rPr>
              <a:t>Jim O’Connor PhD</a:t>
            </a:r>
          </a:p>
          <a:p>
            <a:r>
              <a:rPr lang="en-US" sz="1800" dirty="0" smtClean="0">
                <a:solidFill>
                  <a:srgbClr val="008000"/>
                </a:solidFill>
              </a:rPr>
              <a:t>Director of the Center for Innovative Learning and Teaching</a:t>
            </a:r>
            <a:endParaRPr lang="en-US" sz="2400" dirty="0">
              <a:solidFill>
                <a:srgbClr val="008000"/>
              </a:solidFill>
            </a:endParaRPr>
          </a:p>
          <a:p>
            <a:r>
              <a:rPr lang="en-US" sz="2000" dirty="0" smtClean="0">
                <a:solidFill>
                  <a:srgbClr val="008000"/>
                </a:solidFill>
              </a:rPr>
              <a:t>Touro University Western Division,</a:t>
            </a:r>
          </a:p>
          <a:p>
            <a:r>
              <a:rPr lang="en-US" sz="2000" dirty="0" smtClean="0">
                <a:solidFill>
                  <a:srgbClr val="008000"/>
                </a:solidFill>
              </a:rPr>
              <a:t>February, 2020</a:t>
            </a:r>
            <a:endParaRPr lang="en-US" sz="2000" dirty="0">
              <a:solidFill>
                <a:srgbClr val="008000"/>
              </a:solidFill>
            </a:endParaRPr>
          </a:p>
        </p:txBody>
      </p:sp>
    </p:spTree>
    <p:extLst>
      <p:ext uri="{BB962C8B-B14F-4D97-AF65-F5344CB8AC3E}">
        <p14:creationId xmlns:p14="http://schemas.microsoft.com/office/powerpoint/2010/main" val="43648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1895"/>
          </a:xfrm>
        </p:spPr>
        <p:txBody>
          <a:bodyPr>
            <a:normAutofit fontScale="90000"/>
          </a:bodyPr>
          <a:lstStyle/>
          <a:p>
            <a:endParaRPr lang="en-US"/>
          </a:p>
        </p:txBody>
      </p:sp>
      <p:sp>
        <p:nvSpPr>
          <p:cNvPr id="3" name="Content Placeholder 2"/>
          <p:cNvSpPr>
            <a:spLocks noGrp="1"/>
          </p:cNvSpPr>
          <p:nvPr>
            <p:ph idx="1"/>
          </p:nvPr>
        </p:nvSpPr>
        <p:spPr>
          <a:xfrm>
            <a:off x="457200" y="745068"/>
            <a:ext cx="8229600" cy="5381096"/>
          </a:xfrm>
        </p:spPr>
        <p:txBody>
          <a:bodyPr/>
          <a:lstStyle/>
          <a:p>
            <a:pPr marL="0" indent="0">
              <a:buNone/>
            </a:pPr>
            <a:r>
              <a:rPr lang="en-US" dirty="0" smtClean="0"/>
              <a:t>.</a:t>
            </a:r>
          </a:p>
          <a:p>
            <a:pPr marL="0" indent="0">
              <a:buNone/>
            </a:pPr>
            <a:r>
              <a:rPr lang="en-US" dirty="0" smtClean="0"/>
              <a:t> </a:t>
            </a:r>
            <a:endParaRPr lang="en-US" dirty="0"/>
          </a:p>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406400" y="0"/>
            <a:ext cx="8314566" cy="6858000"/>
          </a:xfrm>
          <a:prstGeom prst="rect">
            <a:avLst/>
          </a:prstGeom>
        </p:spPr>
      </p:pic>
    </p:spTree>
    <p:extLst>
      <p:ext uri="{BB962C8B-B14F-4D97-AF65-F5344CB8AC3E}">
        <p14:creationId xmlns:p14="http://schemas.microsoft.com/office/powerpoint/2010/main" val="327276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8000"/>
                </a:solidFill>
              </a:rPr>
              <a:t>Dr. Jill </a:t>
            </a:r>
            <a:r>
              <a:rPr lang="en-US" sz="4800" dirty="0" err="1" smtClean="0">
                <a:solidFill>
                  <a:srgbClr val="008000"/>
                </a:solidFill>
              </a:rPr>
              <a:t>Bolte</a:t>
            </a:r>
            <a:r>
              <a:rPr lang="en-US" sz="4800" dirty="0" smtClean="0">
                <a:solidFill>
                  <a:srgbClr val="008000"/>
                </a:solidFill>
              </a:rPr>
              <a:t> Taylor: TED Talk</a:t>
            </a:r>
            <a:endParaRPr lang="en-US" sz="4800" dirty="0">
              <a:solidFill>
                <a:srgbClr val="008000"/>
              </a:solidFill>
            </a:endParaRPr>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UyyjU8fzEYU</a:t>
            </a:r>
            <a:endParaRPr lang="en-US" dirty="0" smtClean="0"/>
          </a:p>
          <a:p>
            <a:endParaRPr lang="en-US" dirty="0"/>
          </a:p>
          <a:p>
            <a:r>
              <a:rPr lang="en-US" dirty="0" smtClean="0"/>
              <a:t>1:30-6:30</a:t>
            </a:r>
            <a:endParaRPr lang="en-US" dirty="0"/>
          </a:p>
        </p:txBody>
      </p:sp>
    </p:spTree>
    <p:extLst>
      <p:ext uri="{BB962C8B-B14F-4D97-AF65-F5344CB8AC3E}">
        <p14:creationId xmlns:p14="http://schemas.microsoft.com/office/powerpoint/2010/main" val="171828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19214"/>
          </a:xfrm>
        </p:spPr>
        <p:txBody>
          <a:bodyPr>
            <a:normAutofit fontScale="90000"/>
          </a:bodyPr>
          <a:lstStyle/>
          <a:p>
            <a:r>
              <a:rPr lang="en-US" sz="4000" b="1" dirty="0">
                <a:solidFill>
                  <a:srgbClr val="00B050"/>
                </a:solidFill>
              </a:rPr>
              <a:t>Neuroscience fundamentals</a:t>
            </a:r>
            <a:r>
              <a:rPr lang="en-US" b="1" dirty="0"/>
              <a:t/>
            </a:r>
            <a:br>
              <a:rPr lang="en-US" b="1" dirty="0"/>
            </a:br>
            <a:endParaRPr lang="en-US" dirty="0"/>
          </a:p>
        </p:txBody>
      </p:sp>
      <p:sp>
        <p:nvSpPr>
          <p:cNvPr id="3" name="Content Placeholder 2"/>
          <p:cNvSpPr>
            <a:spLocks noGrp="1"/>
          </p:cNvSpPr>
          <p:nvPr>
            <p:ph idx="1"/>
          </p:nvPr>
        </p:nvSpPr>
        <p:spPr>
          <a:xfrm>
            <a:off x="457200" y="791110"/>
            <a:ext cx="8229600" cy="5335053"/>
          </a:xfrm>
        </p:spPr>
        <p:txBody>
          <a:bodyPr/>
          <a:lstStyle/>
          <a:p>
            <a:r>
              <a:rPr lang="en-US" dirty="0">
                <a:solidFill>
                  <a:srgbClr val="7030A0"/>
                </a:solidFill>
              </a:rPr>
              <a:t>For optimal learning to occur, the brain needs conditions under which it is able to change in response to stimuli (neuroplasticity) and able to produce new neurons (neurogenesis).</a:t>
            </a:r>
          </a:p>
          <a:p>
            <a:r>
              <a:rPr lang="en-US" dirty="0">
                <a:solidFill>
                  <a:srgbClr val="7030A0"/>
                </a:solidFill>
              </a:rPr>
              <a:t>The most effective learning involves recruiting multiple regions of the brain for the learning task. These regions are associated with such functions as memory, the various senses, volitional control, and higher levels of cognitive functioning.</a:t>
            </a:r>
          </a:p>
          <a:p>
            <a:endParaRPr lang="en-US" dirty="0"/>
          </a:p>
        </p:txBody>
      </p:sp>
    </p:spTree>
    <p:extLst>
      <p:ext uri="{BB962C8B-B14F-4D97-AF65-F5344CB8AC3E}">
        <p14:creationId xmlns:p14="http://schemas.microsoft.com/office/powerpoint/2010/main" val="85123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665"/>
          </a:xfrm>
        </p:spPr>
        <p:txBody>
          <a:bodyPr>
            <a:normAutofit fontScale="90000"/>
          </a:bodyPr>
          <a:lstStyle/>
          <a:p>
            <a:r>
              <a:rPr lang="en-US" b="1" dirty="0">
                <a:solidFill>
                  <a:srgbClr val="00B050"/>
                </a:solidFill>
              </a:rPr>
              <a:t>Neuroscience fundamentals</a:t>
            </a:r>
            <a:r>
              <a:rPr lang="en-US" b="1" dirty="0"/>
              <a:t/>
            </a:r>
            <a:br>
              <a:rPr lang="en-US" b="1" dirty="0"/>
            </a:br>
            <a:endParaRPr lang="en-US" dirty="0"/>
          </a:p>
        </p:txBody>
      </p:sp>
      <p:sp>
        <p:nvSpPr>
          <p:cNvPr id="3" name="Content Placeholder 2"/>
          <p:cNvSpPr>
            <a:spLocks noGrp="1"/>
          </p:cNvSpPr>
          <p:nvPr>
            <p:ph idx="1"/>
          </p:nvPr>
        </p:nvSpPr>
        <p:spPr>
          <a:xfrm>
            <a:off x="457200" y="678094"/>
            <a:ext cx="8229600" cy="5448069"/>
          </a:xfrm>
        </p:spPr>
        <p:txBody>
          <a:bodyPr>
            <a:normAutofit fontScale="92500" lnSpcReduction="10000"/>
          </a:bodyPr>
          <a:lstStyle/>
          <a:p>
            <a:pPr marL="0" indent="0">
              <a:buNone/>
            </a:pPr>
            <a:r>
              <a:rPr lang="en-US" b="1" dirty="0">
                <a:solidFill>
                  <a:srgbClr val="7030A0"/>
                </a:solidFill>
              </a:rPr>
              <a:t>Moderate </a:t>
            </a:r>
            <a:r>
              <a:rPr lang="en-US" b="1" dirty="0" smtClean="0">
                <a:solidFill>
                  <a:srgbClr val="7030A0"/>
                </a:solidFill>
              </a:rPr>
              <a:t>stress:</a:t>
            </a:r>
            <a:r>
              <a:rPr lang="en-US" dirty="0" smtClean="0">
                <a:solidFill>
                  <a:srgbClr val="7030A0"/>
                </a:solidFill>
              </a:rPr>
              <a:t> Stress </a:t>
            </a:r>
            <a:r>
              <a:rPr lang="en-US" dirty="0">
                <a:solidFill>
                  <a:srgbClr val="7030A0"/>
                </a:solidFill>
              </a:rPr>
              <a:t>and performance are related in an “inverted U curve” </a:t>
            </a:r>
            <a:r>
              <a:rPr lang="en-US" dirty="0" smtClean="0">
                <a:solidFill>
                  <a:srgbClr val="7030A0"/>
                </a:solidFill>
              </a:rPr>
              <a:t>Stimulation </a:t>
            </a:r>
            <a:r>
              <a:rPr lang="en-US" dirty="0">
                <a:solidFill>
                  <a:srgbClr val="7030A0"/>
                </a:solidFill>
              </a:rPr>
              <a:t>to learn requires a moderate amount of stress (measured in the level of cortisol). A low degree of stress is associated with low performance, as is high stress, which can set the system into fight-or-flight mode so there is less brain activity in the cortical areas where higher-level learning happens. Moderate levels of cortisol tend to correlate with the highest performance on tasks of any type. We can therefore conclude that </a:t>
            </a:r>
            <a:r>
              <a:rPr lang="en-US" u="sng" dirty="0">
                <a:solidFill>
                  <a:srgbClr val="7030A0"/>
                </a:solidFill>
              </a:rPr>
              <a:t>moderate stress is beneficial for learning</a:t>
            </a:r>
            <a:r>
              <a:rPr lang="en-US" dirty="0">
                <a:solidFill>
                  <a:srgbClr val="7030A0"/>
                </a:solidFill>
              </a:rPr>
              <a:t>, while mild and extreme stress are both detrimental to learning.</a:t>
            </a:r>
          </a:p>
          <a:p>
            <a:endParaRPr lang="en-US" dirty="0"/>
          </a:p>
        </p:txBody>
      </p:sp>
    </p:spTree>
    <p:extLst>
      <p:ext uri="{BB962C8B-B14F-4D97-AF65-F5344CB8AC3E}">
        <p14:creationId xmlns:p14="http://schemas.microsoft.com/office/powerpoint/2010/main" val="188941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328"/>
          </a:xfrm>
        </p:spPr>
        <p:txBody>
          <a:bodyPr>
            <a:normAutofit fontScale="90000"/>
          </a:bodyPr>
          <a:lstStyle/>
          <a:p>
            <a:endParaRPr lang="en-US"/>
          </a:p>
        </p:txBody>
      </p:sp>
      <p:sp>
        <p:nvSpPr>
          <p:cNvPr id="3" name="Content Placeholder 2"/>
          <p:cNvSpPr>
            <a:spLocks noGrp="1"/>
          </p:cNvSpPr>
          <p:nvPr>
            <p:ph idx="1"/>
          </p:nvPr>
        </p:nvSpPr>
        <p:spPr>
          <a:xfrm>
            <a:off x="457200" y="274638"/>
            <a:ext cx="8229600" cy="5851526"/>
          </a:xfrm>
        </p:spPr>
        <p:txBody>
          <a:bodyPr>
            <a:noAutofit/>
          </a:bodyPr>
          <a:lstStyle/>
          <a:p>
            <a:pPr marL="0" indent="0">
              <a:buNone/>
            </a:pPr>
            <a:r>
              <a:rPr lang="en-US" sz="2800" dirty="0">
                <a:solidFill>
                  <a:srgbClr val="7030A0"/>
                </a:solidFill>
              </a:rPr>
              <a:t>Moderate stress can be introduced in many ways: by </a:t>
            </a:r>
            <a:r>
              <a:rPr lang="en-US" sz="2800" dirty="0" smtClean="0">
                <a:solidFill>
                  <a:srgbClr val="7030A0"/>
                </a:solidFill>
              </a:rPr>
              <a:t>changing </a:t>
            </a:r>
            <a:r>
              <a:rPr lang="en-US" sz="2800" dirty="0">
                <a:solidFill>
                  <a:srgbClr val="7030A0"/>
                </a:solidFill>
              </a:rPr>
              <a:t>up the format of discussion, or introducing any learning activity that requires individual </a:t>
            </a:r>
            <a:r>
              <a:rPr lang="en-US" sz="2800" dirty="0" smtClean="0">
                <a:solidFill>
                  <a:srgbClr val="7030A0"/>
                </a:solidFill>
              </a:rPr>
              <a:t>participation, </a:t>
            </a:r>
            <a:r>
              <a:rPr lang="en-US" sz="2800" dirty="0">
                <a:solidFill>
                  <a:srgbClr val="7030A0"/>
                </a:solidFill>
              </a:rPr>
              <a:t>or movement. </a:t>
            </a:r>
            <a:endParaRPr lang="en-US" sz="2800" dirty="0" smtClean="0">
              <a:solidFill>
                <a:srgbClr val="7030A0"/>
              </a:solidFill>
            </a:endParaRPr>
          </a:p>
          <a:p>
            <a:pPr marL="0" indent="0">
              <a:buNone/>
            </a:pPr>
            <a:r>
              <a:rPr lang="en-US" sz="2800" dirty="0" smtClean="0">
                <a:solidFill>
                  <a:srgbClr val="7030A0"/>
                </a:solidFill>
              </a:rPr>
              <a:t>However</a:t>
            </a:r>
            <a:r>
              <a:rPr lang="en-US" sz="2800" dirty="0">
                <a:solidFill>
                  <a:srgbClr val="7030A0"/>
                </a:solidFill>
              </a:rPr>
              <a:t>, </a:t>
            </a:r>
            <a:r>
              <a:rPr lang="en-US" sz="2800" u="sng" dirty="0">
                <a:solidFill>
                  <a:srgbClr val="7030A0"/>
                </a:solidFill>
              </a:rPr>
              <a:t>people do not all react the same way to an event. </a:t>
            </a:r>
            <a:r>
              <a:rPr lang="en-US" sz="2800" dirty="0">
                <a:solidFill>
                  <a:srgbClr val="7030A0"/>
                </a:solidFill>
              </a:rPr>
              <a:t>The production of cortisol in response to an event varies significantly between individuals; what constitutes “moderate stress” for one person might constitute mild or extreme stress for another. So, for example, cold-calling on individual students in a large-group setting might introduce just the right amount of stress to increase some students’ performance, but it might produce excessive stress and anxiety for other students, so their performance is below the level you know they are capable of. </a:t>
            </a:r>
          </a:p>
        </p:txBody>
      </p:sp>
    </p:spTree>
    <p:extLst>
      <p:ext uri="{BB962C8B-B14F-4D97-AF65-F5344CB8AC3E}">
        <p14:creationId xmlns:p14="http://schemas.microsoft.com/office/powerpoint/2010/main" val="123746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247"/>
          </a:xfrm>
        </p:spPr>
        <p:txBody>
          <a:bodyPr>
            <a:normAutofit fontScale="90000"/>
          </a:bodyPr>
          <a:lstStyle/>
          <a:p>
            <a:endParaRPr lang="en-US"/>
          </a:p>
        </p:txBody>
      </p:sp>
      <p:sp>
        <p:nvSpPr>
          <p:cNvPr id="3" name="Content Placeholder 2"/>
          <p:cNvSpPr>
            <a:spLocks noGrp="1"/>
          </p:cNvSpPr>
          <p:nvPr>
            <p:ph idx="1"/>
          </p:nvPr>
        </p:nvSpPr>
        <p:spPr>
          <a:xfrm>
            <a:off x="457200" y="647272"/>
            <a:ext cx="8229600" cy="5478891"/>
          </a:xfrm>
        </p:spPr>
        <p:txBody>
          <a:bodyPr/>
          <a:lstStyle/>
          <a:p>
            <a:endParaRPr lang="en-US" dirty="0"/>
          </a:p>
        </p:txBody>
      </p:sp>
      <p:sp>
        <p:nvSpPr>
          <p:cNvPr id="4" name="Rectangle 1"/>
          <p:cNvSpPr>
            <a:spLocks noChangeArrowheads="1"/>
          </p:cNvSpPr>
          <p:nvPr/>
        </p:nvSpPr>
        <p:spPr bwMode="auto">
          <a:xfrm>
            <a:off x="0" y="-1208024"/>
            <a:ext cx="9144000" cy="241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hlinkClick r:id="rId2"/>
              </a:rPr>
              <a:t>  </a:t>
            </a:r>
            <a:r>
              <a:rPr kumimoji="0" lang="x-none" altLang="x-none" sz="15100" b="1" i="0" u="none" strike="noStrike" cap="none" normalizeH="0" baseline="0" dirty="0">
                <a:ln>
                  <a:noFill/>
                </a:ln>
                <a:solidFill>
                  <a:schemeClr val="tx1"/>
                </a:solidFill>
                <a:effectLst/>
                <a:latin typeface="Arial" charset="0"/>
              </a:rPr>
              <a:t>M</a:t>
            </a:r>
            <a:r>
              <a:rPr kumimoji="0" lang="x-none" altLang="x-none" sz="1800" b="1" i="0" u="none" strike="noStrike" cap="none" normalizeH="0" baseline="0" dirty="0">
                <a:ln>
                  <a:noFill/>
                </a:ln>
                <a:solidFill>
                  <a:schemeClr val="tx1"/>
                </a:solidFill>
                <a:effectLst/>
                <a:latin typeface="Arial" charset="0"/>
              </a:rPr>
              <a:t>oderate </a:t>
            </a:r>
            <a:r>
              <a:rPr kumimoji="0" lang="x-none" altLang="x-none" sz="1800" b="1" i="0" u="none" strike="noStrike" cap="none" normalizeH="0" baseline="0" dirty="0" smtClean="0">
                <a:ln>
                  <a:noFill/>
                </a:ln>
                <a:solidFill>
                  <a:schemeClr val="tx1"/>
                </a:solidFill>
                <a:effectLst/>
                <a:latin typeface="Arial" charset="0"/>
              </a:rPr>
              <a:t>sStim</a:t>
            </a:r>
            <a:endParaRPr kumimoji="0" lang="x-none" altLang="x-none" sz="1800" b="0" i="0" u="none" strike="noStrike" cap="none" normalizeH="0" baseline="0" dirty="0">
              <a:ln>
                <a:noFill/>
              </a:ln>
              <a:solidFill>
                <a:schemeClr val="tx1"/>
              </a:solidFill>
              <a:effectLst/>
              <a:latin typeface="Arial" charset="0"/>
            </a:endParaRPr>
          </a:p>
        </p:txBody>
      </p:sp>
      <p:pic>
        <p:nvPicPr>
          <p:cNvPr id="3074" name="Picture 2" descr="aufer-inverted-u-curv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4" y="-1208024"/>
            <a:ext cx="7847498" cy="659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665"/>
          </a:xfrm>
        </p:spPr>
        <p:txBody>
          <a:bodyPr>
            <a:normAutofit fontScale="90000"/>
          </a:bodyPr>
          <a:lstStyle/>
          <a:p>
            <a:r>
              <a:rPr lang="en-US" b="1" dirty="0">
                <a:solidFill>
                  <a:srgbClr val="00B050"/>
                </a:solidFill>
              </a:rPr>
              <a:t>Neuroscience fundamentals</a:t>
            </a:r>
            <a:r>
              <a:rPr lang="en-US" b="1" dirty="0"/>
              <a:t/>
            </a:r>
            <a:br>
              <a:rPr lang="en-US" b="1" dirty="0"/>
            </a:br>
            <a:endParaRPr lang="en-US" dirty="0"/>
          </a:p>
        </p:txBody>
      </p:sp>
      <p:sp>
        <p:nvSpPr>
          <p:cNvPr id="3" name="Content Placeholder 2"/>
          <p:cNvSpPr>
            <a:spLocks noGrp="1"/>
          </p:cNvSpPr>
          <p:nvPr>
            <p:ph idx="1"/>
          </p:nvPr>
        </p:nvSpPr>
        <p:spPr>
          <a:xfrm>
            <a:off x="457200" y="1017142"/>
            <a:ext cx="8229600" cy="5109021"/>
          </a:xfrm>
        </p:spPr>
        <p:txBody>
          <a:bodyPr>
            <a:normAutofit lnSpcReduction="10000"/>
          </a:bodyPr>
          <a:lstStyle/>
          <a:p>
            <a:pPr marL="0" indent="0">
              <a:buNone/>
            </a:pPr>
            <a:r>
              <a:rPr lang="en-US" b="1" dirty="0">
                <a:solidFill>
                  <a:srgbClr val="7030A0"/>
                </a:solidFill>
              </a:rPr>
              <a:t>Adequate sleep, good nutrition, and regular exercise:</a:t>
            </a:r>
            <a:r>
              <a:rPr lang="en-US" dirty="0">
                <a:solidFill>
                  <a:srgbClr val="7030A0"/>
                </a:solidFill>
              </a:rPr>
              <a:t> These common-sense healthy habits promote optimal learning performance in two ways. First, they promote neuroplasticity and neurogenesis. Second, they keep cortisol and dopamine (stress and happiness hormones, respectively) at appropriate levels. All-night cramming sessions, skipped meals, and skipped exercise can actually reduce the brain’s capacity for high academic performance. (This is true for instructors as well as students.)</a:t>
            </a:r>
          </a:p>
        </p:txBody>
      </p:sp>
    </p:spTree>
    <p:extLst>
      <p:ext uri="{BB962C8B-B14F-4D97-AF65-F5344CB8AC3E}">
        <p14:creationId xmlns:p14="http://schemas.microsoft.com/office/powerpoint/2010/main" val="341253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1811"/>
          </a:xfrm>
        </p:spPr>
        <p:txBody>
          <a:bodyPr>
            <a:normAutofit fontScale="90000"/>
          </a:bodyPr>
          <a:lstStyle/>
          <a:p>
            <a:r>
              <a:rPr lang="en-US" b="1">
                <a:solidFill>
                  <a:srgbClr val="00B050"/>
                </a:solidFill>
              </a:rPr>
              <a:t>Neuroscience fundamentals</a:t>
            </a:r>
            <a:r>
              <a:rPr lang="en-US" b="1"/>
              <a:t/>
            </a:r>
            <a:br>
              <a:rPr lang="en-US" b="1"/>
            </a:br>
            <a:endParaRPr lang="en-US"/>
          </a:p>
        </p:txBody>
      </p:sp>
      <p:sp>
        <p:nvSpPr>
          <p:cNvPr id="3" name="Content Placeholder 2"/>
          <p:cNvSpPr>
            <a:spLocks noGrp="1"/>
          </p:cNvSpPr>
          <p:nvPr>
            <p:ph idx="1"/>
          </p:nvPr>
        </p:nvSpPr>
        <p:spPr>
          <a:xfrm>
            <a:off x="457200" y="616450"/>
            <a:ext cx="8229600" cy="5509714"/>
          </a:xfrm>
        </p:spPr>
        <p:txBody>
          <a:bodyPr>
            <a:normAutofit fontScale="85000" lnSpcReduction="20000"/>
          </a:bodyPr>
          <a:lstStyle/>
          <a:p>
            <a:pPr marL="0" indent="0">
              <a:buNone/>
            </a:pPr>
            <a:r>
              <a:rPr lang="en-US" b="1" dirty="0">
                <a:solidFill>
                  <a:srgbClr val="7030A0"/>
                </a:solidFill>
              </a:rPr>
              <a:t>Active learning:</a:t>
            </a:r>
            <a:r>
              <a:rPr lang="en-US" dirty="0">
                <a:solidFill>
                  <a:srgbClr val="7030A0"/>
                </a:solidFill>
              </a:rPr>
              <a:t> Cognitive functions associated with the lower levels of Bloom’s </a:t>
            </a:r>
            <a:r>
              <a:rPr lang="en-US" dirty="0" smtClean="0">
                <a:solidFill>
                  <a:srgbClr val="7030A0"/>
                </a:solidFill>
              </a:rPr>
              <a:t>taxonomy, </a:t>
            </a:r>
            <a:r>
              <a:rPr lang="en-US" dirty="0">
                <a:solidFill>
                  <a:srgbClr val="7030A0"/>
                </a:solidFill>
              </a:rPr>
              <a:t>such as understanding and remembering, are associated with the hippocampus (the area of the brain responsible for memory and spatial awareness). The higher-level cognitive functions of Bloom’s taxonomy, such as creating, evaluating, analyzing, and applying, involve the cortical areas responsible for decision-making, association, and motivation.</a:t>
            </a:r>
          </a:p>
          <a:p>
            <a:pPr marL="0" indent="0">
              <a:buNone/>
            </a:pPr>
            <a:r>
              <a:rPr lang="en-US" dirty="0">
                <a:solidFill>
                  <a:srgbClr val="7030A0"/>
                </a:solidFill>
              </a:rPr>
              <a:t>More complex thought processes are more beneficial for learning because they involve a greater number of neural connections and more neurological cross-talk. </a:t>
            </a:r>
            <a:r>
              <a:rPr lang="en-US" dirty="0">
                <a:solidFill>
                  <a:srgbClr val="7030A0"/>
                </a:solidFill>
                <a:hlinkClick r:id="rId2"/>
              </a:rPr>
              <a:t>Active learning</a:t>
            </a:r>
            <a:r>
              <a:rPr lang="en-US" dirty="0">
                <a:solidFill>
                  <a:srgbClr val="7030A0"/>
                </a:solidFill>
              </a:rPr>
              <a:t> takes advantage of this cross-talk, stimulating a variety of areas of the brain and promoting memory.</a:t>
            </a:r>
          </a:p>
          <a:p>
            <a:endParaRPr lang="en-US" dirty="0"/>
          </a:p>
        </p:txBody>
      </p:sp>
    </p:spTree>
    <p:extLst>
      <p:ext uri="{BB962C8B-B14F-4D97-AF65-F5344CB8AC3E}">
        <p14:creationId xmlns:p14="http://schemas.microsoft.com/office/powerpoint/2010/main" val="740225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02695"/>
          </a:xfrm>
        </p:spPr>
        <p:txBody>
          <a:bodyPr>
            <a:normAutofit fontScale="90000"/>
          </a:bodyPr>
          <a:lstStyle/>
          <a:p>
            <a:r>
              <a:rPr lang="en-US" dirty="0">
                <a:solidFill>
                  <a:srgbClr val="008000"/>
                </a:solidFill>
              </a:rPr>
              <a:t>Motivation is critical for </a:t>
            </a:r>
            <a:r>
              <a:rPr lang="en-US" dirty="0" smtClean="0">
                <a:solidFill>
                  <a:srgbClr val="008000"/>
                </a:solidFill>
              </a:rPr>
              <a:t>learning </a:t>
            </a:r>
            <a:endParaRPr lang="en-US" dirty="0">
              <a:solidFill>
                <a:srgbClr val="008000"/>
              </a:solidFill>
            </a:endParaRPr>
          </a:p>
        </p:txBody>
      </p:sp>
      <p:sp>
        <p:nvSpPr>
          <p:cNvPr id="3" name="Content Placeholder 2"/>
          <p:cNvSpPr>
            <a:spLocks noGrp="1"/>
          </p:cNvSpPr>
          <p:nvPr>
            <p:ph idx="1"/>
          </p:nvPr>
        </p:nvSpPr>
        <p:spPr>
          <a:xfrm>
            <a:off x="457200" y="503434"/>
            <a:ext cx="8229600" cy="5622729"/>
          </a:xfrm>
        </p:spPr>
        <p:txBody>
          <a:bodyPr>
            <a:normAutofit fontScale="92500" lnSpcReduction="10000"/>
          </a:bodyPr>
          <a:lstStyle/>
          <a:p>
            <a:pPr marL="0" indent="0">
              <a:buNone/>
            </a:pPr>
            <a:endParaRPr lang="en-US" dirty="0" smtClean="0">
              <a:solidFill>
                <a:srgbClr val="7030A0"/>
              </a:solidFill>
            </a:endParaRPr>
          </a:p>
          <a:p>
            <a:pPr marL="0" indent="0">
              <a:buNone/>
            </a:pPr>
            <a:r>
              <a:rPr lang="en-US" dirty="0" smtClean="0">
                <a:solidFill>
                  <a:srgbClr val="7030A0"/>
                </a:solidFill>
              </a:rPr>
              <a:t>The </a:t>
            </a:r>
            <a:r>
              <a:rPr lang="en-US" dirty="0" smtClean="0">
                <a:solidFill>
                  <a:srgbClr val="7030A0"/>
                </a:solidFill>
              </a:rPr>
              <a:t>anticipation </a:t>
            </a:r>
            <a:r>
              <a:rPr lang="en-US" dirty="0">
                <a:solidFill>
                  <a:srgbClr val="7030A0"/>
                </a:solidFill>
              </a:rPr>
              <a:t>of a future reward boosts dopamine signaling in the brain This increase in </a:t>
            </a:r>
            <a:r>
              <a:rPr lang="en-US" dirty="0" smtClean="0">
                <a:solidFill>
                  <a:srgbClr val="7030A0"/>
                </a:solidFill>
              </a:rPr>
              <a:t>dopamine.</a:t>
            </a:r>
          </a:p>
          <a:p>
            <a:pPr marL="0" indent="0">
              <a:buNone/>
            </a:pPr>
            <a:r>
              <a:rPr lang="en-US" dirty="0" smtClean="0">
                <a:solidFill>
                  <a:srgbClr val="7030A0"/>
                </a:solidFill>
              </a:rPr>
              <a:t>1.Boosts </a:t>
            </a:r>
            <a:r>
              <a:rPr lang="en-US" dirty="0">
                <a:solidFill>
                  <a:srgbClr val="7030A0"/>
                </a:solidFill>
              </a:rPr>
              <a:t>working memory, enhancing performance over the short term </a:t>
            </a:r>
            <a:endParaRPr lang="en-US" dirty="0" smtClean="0">
              <a:solidFill>
                <a:srgbClr val="7030A0"/>
              </a:solidFill>
            </a:endParaRPr>
          </a:p>
          <a:p>
            <a:pPr marL="0" indent="0">
              <a:buNone/>
            </a:pPr>
            <a:r>
              <a:rPr lang="en-US" dirty="0" smtClean="0">
                <a:solidFill>
                  <a:srgbClr val="7030A0"/>
                </a:solidFill>
              </a:rPr>
              <a:t>2.Reinforces </a:t>
            </a:r>
            <a:r>
              <a:rPr lang="en-US" dirty="0">
                <a:solidFill>
                  <a:srgbClr val="7030A0"/>
                </a:solidFill>
              </a:rPr>
              <a:t>learning, increasing the chances of </a:t>
            </a:r>
            <a:r>
              <a:rPr lang="en-US" dirty="0" smtClean="0">
                <a:solidFill>
                  <a:srgbClr val="7030A0"/>
                </a:solidFill>
              </a:rPr>
              <a:t>exhibiting </a:t>
            </a:r>
            <a:r>
              <a:rPr lang="en-US" dirty="0">
                <a:solidFill>
                  <a:srgbClr val="7030A0"/>
                </a:solidFill>
              </a:rPr>
              <a:t>the previously rewarded behavior in the </a:t>
            </a:r>
            <a:r>
              <a:rPr lang="en-US" dirty="0" smtClean="0">
                <a:solidFill>
                  <a:srgbClr val="7030A0"/>
                </a:solidFill>
              </a:rPr>
              <a:t>future. </a:t>
            </a:r>
          </a:p>
          <a:p>
            <a:pPr marL="0" indent="0">
              <a:buNone/>
            </a:pPr>
            <a:r>
              <a:rPr lang="en-US" i="1" dirty="0" smtClean="0">
                <a:solidFill>
                  <a:srgbClr val="7030A0"/>
                </a:solidFill>
              </a:rPr>
              <a:t>When </a:t>
            </a:r>
            <a:r>
              <a:rPr lang="en-US" i="1" dirty="0">
                <a:solidFill>
                  <a:srgbClr val="7030A0"/>
                </a:solidFill>
              </a:rPr>
              <a:t>an extrinsic reward is delivered over and over, it loses its value &amp; is not as </a:t>
            </a:r>
            <a:r>
              <a:rPr lang="en-US" i="1" dirty="0" smtClean="0">
                <a:solidFill>
                  <a:srgbClr val="7030A0"/>
                </a:solidFill>
              </a:rPr>
              <a:t>motivating </a:t>
            </a:r>
            <a:r>
              <a:rPr lang="en-US" i="1" dirty="0">
                <a:solidFill>
                  <a:srgbClr val="7030A0"/>
                </a:solidFill>
              </a:rPr>
              <a:t>anymore</a:t>
            </a:r>
            <a:r>
              <a:rPr lang="en-US" i="1" dirty="0"/>
              <a:t>. </a:t>
            </a:r>
          </a:p>
        </p:txBody>
      </p:sp>
    </p:spTree>
    <p:extLst>
      <p:ext uri="{BB962C8B-B14F-4D97-AF65-F5344CB8AC3E}">
        <p14:creationId xmlns:p14="http://schemas.microsoft.com/office/powerpoint/2010/main" val="8496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7020"/>
          </a:xfrm>
        </p:spPr>
        <p:txBody>
          <a:bodyPr>
            <a:normAutofit fontScale="90000"/>
          </a:bodyPr>
          <a:lstStyle/>
          <a:p>
            <a:r>
              <a:rPr lang="en-US" sz="3200" dirty="0" smtClean="0">
                <a:solidFill>
                  <a:srgbClr val="00B050"/>
                </a:solidFill>
              </a:rPr>
              <a:t>Human Information Processing</a:t>
            </a:r>
            <a:endParaRPr lang="en-US" sz="3200" dirty="0">
              <a:solidFill>
                <a:srgbClr val="00B050"/>
              </a:solidFill>
            </a:endParaRPr>
          </a:p>
        </p:txBody>
      </p:sp>
      <p:pic>
        <p:nvPicPr>
          <p:cNvPr id="2050" name="Picture 2" descr="ttps://donnettmoncrieffe.files.wordpress.com/2013/11/brai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7344" y="811213"/>
            <a:ext cx="5929312" cy="592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0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6746"/>
          </a:xfrm>
        </p:spPr>
        <p:txBody>
          <a:bodyPr>
            <a:normAutofit fontScale="90000"/>
          </a:bodyPr>
          <a:lstStyle/>
          <a:p>
            <a:r>
              <a:rPr lang="en-US" dirty="0" smtClean="0">
                <a:solidFill>
                  <a:srgbClr val="00B050"/>
                </a:solidFill>
              </a:rPr>
              <a:t>Objectives</a:t>
            </a:r>
            <a:endParaRPr lang="en-US" dirty="0">
              <a:solidFill>
                <a:srgbClr val="00B050"/>
              </a:solidFill>
            </a:endParaRPr>
          </a:p>
        </p:txBody>
      </p:sp>
      <p:sp>
        <p:nvSpPr>
          <p:cNvPr id="3" name="Content Placeholder 2"/>
          <p:cNvSpPr>
            <a:spLocks noGrp="1"/>
          </p:cNvSpPr>
          <p:nvPr>
            <p:ph idx="1"/>
          </p:nvPr>
        </p:nvSpPr>
        <p:spPr>
          <a:xfrm>
            <a:off x="457200" y="914400"/>
            <a:ext cx="8229600" cy="5211763"/>
          </a:xfrm>
        </p:spPr>
        <p:txBody>
          <a:bodyPr>
            <a:normAutofit lnSpcReduction="10000"/>
          </a:bodyPr>
          <a:lstStyle/>
          <a:p>
            <a:r>
              <a:rPr lang="en-US" dirty="0" smtClean="0">
                <a:solidFill>
                  <a:srgbClr val="660066"/>
                </a:solidFill>
              </a:rPr>
              <a:t>Understand what cognitive psychology and neuroscience are</a:t>
            </a:r>
          </a:p>
          <a:p>
            <a:r>
              <a:rPr lang="en-US" dirty="0" smtClean="0">
                <a:solidFill>
                  <a:srgbClr val="660066"/>
                </a:solidFill>
              </a:rPr>
              <a:t>Understand that fundamentals of neuroscience related to effective learning</a:t>
            </a:r>
          </a:p>
          <a:p>
            <a:r>
              <a:rPr lang="en-US" dirty="0" smtClean="0">
                <a:solidFill>
                  <a:srgbClr val="660066"/>
                </a:solidFill>
              </a:rPr>
              <a:t>Understand which parts of the brain are related to learning and memory</a:t>
            </a:r>
          </a:p>
          <a:p>
            <a:r>
              <a:rPr lang="en-US" dirty="0" smtClean="0">
                <a:solidFill>
                  <a:srgbClr val="660066"/>
                </a:solidFill>
              </a:rPr>
              <a:t>Understand the basics of Human Information Processing</a:t>
            </a:r>
          </a:p>
          <a:p>
            <a:r>
              <a:rPr lang="en-US" dirty="0" smtClean="0">
                <a:solidFill>
                  <a:srgbClr val="660066"/>
                </a:solidFill>
              </a:rPr>
              <a:t>Understand the relationship of learning and memory</a:t>
            </a:r>
          </a:p>
          <a:p>
            <a:endParaRPr lang="en-US" dirty="0"/>
          </a:p>
        </p:txBody>
      </p:sp>
    </p:spTree>
    <p:extLst>
      <p:ext uri="{BB962C8B-B14F-4D97-AF65-F5344CB8AC3E}">
        <p14:creationId xmlns:p14="http://schemas.microsoft.com/office/powerpoint/2010/main" val="1546612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Human Information Processing</a:t>
            </a:r>
            <a:endParaRPr lang="en-US" dirty="0">
              <a:solidFill>
                <a:srgbClr val="008000"/>
              </a:solidFill>
            </a:endParaRPr>
          </a:p>
        </p:txBody>
      </p:sp>
      <p:sp>
        <p:nvSpPr>
          <p:cNvPr id="3" name="Content Placeholder 2"/>
          <p:cNvSpPr>
            <a:spLocks noGrp="1"/>
          </p:cNvSpPr>
          <p:nvPr>
            <p:ph idx="1"/>
          </p:nvPr>
        </p:nvSpPr>
        <p:spPr>
          <a:xfrm>
            <a:off x="457200" y="1202267"/>
            <a:ext cx="8229600" cy="5444065"/>
          </a:xfrm>
        </p:spPr>
        <p:style>
          <a:lnRef idx="0">
            <a:schemeClr val="accent1"/>
          </a:lnRef>
          <a:fillRef idx="3">
            <a:schemeClr val="accent1"/>
          </a:fillRef>
          <a:effectRef idx="3">
            <a:schemeClr val="accent1"/>
          </a:effectRef>
          <a:fontRef idx="minor">
            <a:schemeClr val="lt1"/>
          </a:fontRef>
        </p:style>
        <p:txBody>
          <a:bodyPr/>
          <a:lstStyle/>
          <a:p>
            <a:pPr marL="0" indent="0">
              <a:buNone/>
            </a:pPr>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22090930"/>
              </p:ext>
            </p:extLst>
          </p:nvPr>
        </p:nvGraphicFramePr>
        <p:xfrm>
          <a:off x="1107072" y="2355288"/>
          <a:ext cx="8559006" cy="2085162"/>
        </p:xfrm>
        <a:graphic>
          <a:graphicData uri="http://schemas.openxmlformats.org/drawingml/2006/table">
            <a:tbl>
              <a:tblPr/>
              <a:tblGrid>
                <a:gridCol w="8559006"/>
              </a:tblGrid>
              <a:tr h="1663122">
                <a:tc>
                  <a:txBody>
                    <a:bodyPr/>
                    <a:lstStyle/>
                    <a:p>
                      <a:pPr algn="ctr"/>
                      <a:endParaRPr lang="en-US"/>
                    </a:p>
                  </a:txBody>
                  <a:tcPr marL="12700" marR="12700" marT="12700" marB="12700" anchor="ctr">
                    <a:lnL>
                      <a:noFill/>
                    </a:lnL>
                    <a:lnR>
                      <a:noFill/>
                    </a:lnR>
                    <a:lnT>
                      <a:noFill/>
                    </a:lnT>
                    <a:lnB>
                      <a:noFill/>
                    </a:lnB>
                  </a:tcPr>
                </a:tc>
              </a:tr>
              <a:tr h="422040">
                <a:tc>
                  <a:txBody>
                    <a:bodyPr/>
                    <a:lstStyle/>
                    <a:p>
                      <a:pPr algn="ctr"/>
                      <a:r>
                        <a:rPr lang="en-US" b="1" dirty="0" err="1">
                          <a:latin typeface="Verdana, Arial, Helvetica, sans-serif" charset="0"/>
                        </a:rPr>
                        <a:t>Wickens</a:t>
                      </a:r>
                      <a:r>
                        <a:rPr lang="en-US" b="1" dirty="0">
                          <a:latin typeface="Verdana, Arial, Helvetica, sans-serif" charset="0"/>
                        </a:rPr>
                        <a:t>' Model of Human Information Processing*</a:t>
                      </a:r>
                      <a:endParaRPr lang="en-US" dirty="0"/>
                    </a:p>
                  </a:txBody>
                  <a:tcPr marL="12700" marR="12700" marT="12700" marB="12700" anchor="ctr">
                    <a:lnL>
                      <a:noFill/>
                    </a:lnL>
                    <a:lnR>
                      <a:noFill/>
                    </a:lnR>
                    <a:lnT>
                      <a:noFill/>
                    </a:lnT>
                    <a:lnB>
                      <a:noFill/>
                    </a:lnB>
                  </a:tcPr>
                </a:tc>
              </a:tr>
            </a:tbl>
          </a:graphicData>
        </a:graphic>
      </p:graphicFrame>
      <p:sp>
        <p:nvSpPr>
          <p:cNvPr id="5" name="Rectangle 1"/>
          <p:cNvSpPr>
            <a:spLocks noChangeArrowheads="1"/>
          </p:cNvSpPr>
          <p:nvPr/>
        </p:nvSpPr>
        <p:spPr bwMode="auto">
          <a:xfrm>
            <a:off x="924674" y="3210488"/>
            <a:ext cx="1268000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a:ln>
                  <a:noFill/>
                </a:ln>
                <a:solidFill>
                  <a:schemeClr val="tx1"/>
                </a:solidFill>
                <a:effectLst/>
                <a:latin typeface="Arial" charset="0"/>
                <a:ea typeface=" sans-serif" charset="0"/>
              </a:rPr>
              <a:t>* </a:t>
            </a:r>
            <a:endParaRPr kumimoji="0" lang="x-none" altLang="x-none" sz="21400" b="0" i="0" u="none" strike="noStrike" cap="none" normalizeH="0" baseline="0">
              <a:ln>
                <a:noFill/>
              </a:ln>
              <a:solidFill>
                <a:schemeClr val="tx1"/>
              </a:solidFill>
              <a:effectLst/>
              <a:latin typeface="Arial" charset="0"/>
            </a:endParaRPr>
          </a:p>
        </p:txBody>
      </p:sp>
      <p:pic>
        <p:nvPicPr>
          <p:cNvPr id="1026" name="Picture 2" descr="https://www.hf.faa.gov/webtraining/cognition/cognition_images/3_stage_ne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733" y="1315093"/>
            <a:ext cx="6894755" cy="550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007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2360"/>
          </a:xfrm>
        </p:spPr>
        <p:txBody>
          <a:bodyPr>
            <a:normAutofit fontScale="90000"/>
          </a:bodyPr>
          <a:lstStyle/>
          <a:p>
            <a:r>
              <a:rPr lang="en-US" dirty="0" smtClean="0">
                <a:solidFill>
                  <a:srgbClr val="00B050"/>
                </a:solidFill>
              </a:rPr>
              <a:t>Human Information Processing</a:t>
            </a:r>
            <a:endParaRPr lang="en-US" dirty="0">
              <a:solidFill>
                <a:srgbClr val="00B050"/>
              </a:solidFill>
            </a:endParaRPr>
          </a:p>
        </p:txBody>
      </p:sp>
      <p:sp>
        <p:nvSpPr>
          <p:cNvPr id="3" name="Content Placeholder 2"/>
          <p:cNvSpPr>
            <a:spLocks noGrp="1"/>
          </p:cNvSpPr>
          <p:nvPr>
            <p:ph idx="1"/>
          </p:nvPr>
        </p:nvSpPr>
        <p:spPr>
          <a:xfrm>
            <a:off x="1653478" y="1764886"/>
            <a:ext cx="11089133" cy="580692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Rectangle 1"/>
          <p:cNvSpPr>
            <a:spLocks noChangeArrowheads="1"/>
          </p:cNvSpPr>
          <p:nvPr/>
        </p:nvSpPr>
        <p:spPr bwMode="auto">
          <a:xfrm>
            <a:off x="1154537" y="624362"/>
            <a:ext cx="1232125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t>
            </a:r>
            <a:r>
              <a:rPr kumimoji="0" lang="x-none" altLang="x-none" sz="28700" b="0" i="0" u="none" strike="noStrike" cap="none" normalizeH="0" baseline="0">
                <a:ln>
                  <a:noFill/>
                </a:ln>
                <a:solidFill>
                  <a:schemeClr val="tx1"/>
                </a:solidFill>
                <a:effectLst/>
                <a:latin typeface="Arial" charset="0"/>
              </a:rPr>
              <a:t/>
            </a:r>
            <a:br>
              <a:rPr kumimoji="0" lang="x-none" altLang="x-none" sz="28700" b="0" i="0" u="none" strike="noStrike" cap="none" normalizeH="0" baseline="0">
                <a:ln>
                  <a:noFill/>
                </a:ln>
                <a:solidFill>
                  <a:schemeClr val="tx1"/>
                </a:solidFill>
                <a:effectLst/>
                <a:latin typeface="Arial" charset="0"/>
              </a:rPr>
            </a:br>
            <a:r>
              <a:rPr kumimoji="0" lang="x-none" altLang="x-none" sz="1800" b="1" i="0" u="none" strike="noStrike" cap="none" normalizeH="0" baseline="0">
                <a:ln>
                  <a:noFill/>
                </a:ln>
                <a:solidFill>
                  <a:schemeClr val="tx1"/>
                </a:solidFill>
                <a:effectLst/>
                <a:latin typeface="Arial" charset="0"/>
              </a:rPr>
              <a:t>Figure 1. Atkinson &amp; Shiffrin Memory Model. Created by Dkahng and available on Wikimedia Commons under a CC-BY, Share Alike license.</a:t>
            </a:r>
            <a:endParaRPr kumimoji="0" lang="x-none" altLang="x-none" sz="1800" b="0" i="0" u="none" strike="noStrike" cap="none" normalizeH="0" baseline="0">
              <a:ln>
                <a:noFill/>
              </a:ln>
              <a:solidFill>
                <a:schemeClr val="tx1"/>
              </a:solidFill>
              <a:effectLst/>
              <a:latin typeface="Arial" charset="0"/>
            </a:endParaRPr>
          </a:p>
        </p:txBody>
      </p:sp>
      <p:pic>
        <p:nvPicPr>
          <p:cNvPr id="2050" name="Picture 2" descr="tkinson &amp; Shiffrin Memory Model. Created by Dkahng and availab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453" y="904126"/>
            <a:ext cx="8450594" cy="50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6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2908"/>
          </a:xfrm>
        </p:spPr>
        <p:txBody>
          <a:bodyPr>
            <a:normAutofit fontScale="90000"/>
          </a:bodyPr>
          <a:lstStyle/>
          <a:p>
            <a:r>
              <a:rPr lang="en-US" dirty="0" smtClean="0">
                <a:solidFill>
                  <a:srgbClr val="00B050"/>
                </a:solidFill>
              </a:rPr>
              <a:t>Memory</a:t>
            </a:r>
            <a:endParaRPr lang="en-US" dirty="0">
              <a:solidFill>
                <a:srgbClr val="00B050"/>
              </a:solidFill>
            </a:endParaRPr>
          </a:p>
        </p:txBody>
      </p:sp>
      <p:pic>
        <p:nvPicPr>
          <p:cNvPr id="4100" name="Picture 4" descr="https://s3.amazonaws.com/kajabi-storefronts-production/products/50680/images/9IQkAZaOTB6QstkvAgbh_howmemorywork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7000" y="2139156"/>
            <a:ext cx="6350000" cy="30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21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2908"/>
          </a:xfrm>
        </p:spPr>
        <p:txBody>
          <a:bodyPr>
            <a:normAutofit fontScale="90000"/>
          </a:bodyPr>
          <a:lstStyle/>
          <a:p>
            <a:endParaRPr lang="en-US"/>
          </a:p>
        </p:txBody>
      </p:sp>
      <p:sp>
        <p:nvSpPr>
          <p:cNvPr id="3" name="Content Placeholder 2"/>
          <p:cNvSpPr>
            <a:spLocks noGrp="1"/>
          </p:cNvSpPr>
          <p:nvPr>
            <p:ph idx="1"/>
          </p:nvPr>
        </p:nvSpPr>
        <p:spPr>
          <a:xfrm>
            <a:off x="457199" y="791110"/>
            <a:ext cx="10521393" cy="7456042"/>
          </a:xfrm>
        </p:spPr>
        <p:txBody>
          <a:bodyPr/>
          <a:lstStyle/>
          <a:p>
            <a:endParaRPr lang="en-US" dirty="0"/>
          </a:p>
        </p:txBody>
      </p:sp>
      <p:sp>
        <p:nvSpPr>
          <p:cNvPr id="4" name="Rectangle 1"/>
          <p:cNvSpPr>
            <a:spLocks noChangeArrowheads="1"/>
          </p:cNvSpPr>
          <p:nvPr/>
        </p:nvSpPr>
        <p:spPr bwMode="auto">
          <a:xfrm>
            <a:off x="0" y="-371564"/>
            <a:ext cx="116904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t>
            </a:r>
            <a:r>
              <a:rPr kumimoji="0" lang="x-none" altLang="x-none" sz="20700" b="0" i="0" u="none" strike="noStrike" cap="none" normalizeH="0" baseline="0">
                <a:ln>
                  <a:noFill/>
                </a:ln>
                <a:solidFill>
                  <a:schemeClr val="tx1"/>
                </a:solidFill>
                <a:effectLst/>
                <a:latin typeface="Arial" charset="0"/>
              </a:rPr>
              <a:t/>
            </a:r>
            <a:br>
              <a:rPr kumimoji="0" lang="x-none" altLang="x-none" sz="20700" b="0" i="0" u="none" strike="noStrike" cap="none" normalizeH="0" baseline="0">
                <a:ln>
                  <a:noFill/>
                </a:ln>
                <a:solidFill>
                  <a:schemeClr val="tx1"/>
                </a:solidFill>
                <a:effectLst/>
                <a:latin typeface="Arial" charset="0"/>
              </a:rPr>
            </a:br>
            <a:r>
              <a:rPr kumimoji="0" lang="x-none" altLang="x-none" sz="1800" b="1" i="0" u="none" strike="noStrike" cap="none" normalizeH="0" baseline="0">
                <a:ln>
                  <a:noFill/>
                </a:ln>
                <a:solidFill>
                  <a:schemeClr val="tx1"/>
                </a:solidFill>
                <a:effectLst/>
                <a:latin typeface="Arial" charset="0"/>
              </a:rPr>
              <a:t>Figure 4. Available in the original OpenStax chapter.</a:t>
            </a: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pic>
        <p:nvPicPr>
          <p:cNvPr id="3074" name="Picture 2" descr="igure 3. Available in the original OpenStax chap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13124" cy="459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190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58" y="0"/>
            <a:ext cx="8229600" cy="1191802"/>
          </a:xfrm>
        </p:spPr>
        <p:txBody>
          <a:bodyPr>
            <a:normAutofit/>
          </a:bodyPr>
          <a:lstStyle/>
          <a:p>
            <a:endParaRPr lang="en-US"/>
          </a:p>
        </p:txBody>
      </p:sp>
      <p:sp>
        <p:nvSpPr>
          <p:cNvPr id="3" name="Content Placeholder 2"/>
          <p:cNvSpPr>
            <a:spLocks noGrp="1"/>
          </p:cNvSpPr>
          <p:nvPr>
            <p:ph idx="1"/>
          </p:nvPr>
        </p:nvSpPr>
        <p:spPr>
          <a:xfrm>
            <a:off x="457200" y="513708"/>
            <a:ext cx="8229600" cy="5612455"/>
          </a:xfrm>
        </p:spPr>
        <p:txBody>
          <a:bodyPr>
            <a:normAutofit lnSpcReduction="10000"/>
          </a:bodyPr>
          <a:lstStyle/>
          <a:p>
            <a:pPr marL="0" indent="0">
              <a:buNone/>
            </a:pPr>
            <a:r>
              <a:rPr lang="en-US" sz="3600" dirty="0">
                <a:solidFill>
                  <a:srgbClr val="00B050"/>
                </a:solidFill>
              </a:rPr>
              <a:t>Demonstrating </a:t>
            </a:r>
            <a:r>
              <a:rPr lang="en-US" sz="3600" dirty="0" smtClean="0">
                <a:solidFill>
                  <a:srgbClr val="00B050"/>
                </a:solidFill>
              </a:rPr>
              <a:t>Long Term Memory (LTM)</a:t>
            </a:r>
          </a:p>
          <a:p>
            <a:endParaRPr lang="en-US" dirty="0" smtClean="0"/>
          </a:p>
          <a:p>
            <a:pPr marL="0" indent="0">
              <a:buNone/>
            </a:pPr>
            <a:r>
              <a:rPr lang="en-US" sz="4800" i="1" dirty="0" smtClean="0">
                <a:solidFill>
                  <a:srgbClr val="7030A0"/>
                </a:solidFill>
              </a:rPr>
              <a:t>Write </a:t>
            </a:r>
            <a:r>
              <a:rPr lang="en-US" sz="4800" i="1" dirty="0">
                <a:solidFill>
                  <a:srgbClr val="7030A0"/>
                </a:solidFill>
              </a:rPr>
              <a:t>down one statement/fact that you remember from primary school (i.e. something you learned about geography, history, </a:t>
            </a:r>
            <a:r>
              <a:rPr lang="en-US" sz="4800" i="1" dirty="0" err="1">
                <a:solidFill>
                  <a:srgbClr val="7030A0"/>
                </a:solidFill>
              </a:rPr>
              <a:t>maths</a:t>
            </a:r>
            <a:r>
              <a:rPr lang="en-US" sz="4800" i="1" dirty="0">
                <a:solidFill>
                  <a:srgbClr val="7030A0"/>
                </a:solidFill>
              </a:rPr>
              <a:t>…) Why do you remember this? </a:t>
            </a:r>
          </a:p>
        </p:txBody>
      </p:sp>
    </p:spTree>
    <p:extLst>
      <p:ext uri="{BB962C8B-B14F-4D97-AF65-F5344CB8AC3E}">
        <p14:creationId xmlns:p14="http://schemas.microsoft.com/office/powerpoint/2010/main" val="158355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65137"/>
          </a:xfrm>
        </p:spPr>
        <p:txBody>
          <a:bodyPr>
            <a:normAutofit fontScale="90000"/>
          </a:bodyPr>
          <a:lstStyle/>
          <a:p>
            <a:r>
              <a:rPr lang="en-US" b="1" dirty="0">
                <a:solidFill>
                  <a:srgbClr val="00B050"/>
                </a:solidFill>
              </a:rPr>
              <a:t>The Memory Stores</a:t>
            </a:r>
            <a:br>
              <a:rPr lang="en-US" b="1" dirty="0">
                <a:solidFill>
                  <a:srgbClr val="00B050"/>
                </a:solidFill>
              </a:rPr>
            </a:br>
            <a:endParaRPr lang="en-US" dirty="0">
              <a:solidFill>
                <a:srgbClr val="00B050"/>
              </a:solidFill>
            </a:endParaRPr>
          </a:p>
        </p:txBody>
      </p:sp>
      <p:sp>
        <p:nvSpPr>
          <p:cNvPr id="5" name="AutoShape 4" descr="ulti store model of memory diagram"/>
          <p:cNvSpPr>
            <a:spLocks noGrp="1" noChangeAspect="1" noChangeArrowheads="1"/>
          </p:cNvSpPr>
          <p:nvPr>
            <p:ph idx="1"/>
          </p:nvPr>
        </p:nvSpPr>
        <p:spPr bwMode="auto">
          <a:xfrm>
            <a:off x="457200" y="739775"/>
            <a:ext cx="8229600" cy="53863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62500" lnSpcReduction="20000"/>
          </a:bodyPr>
          <a:lstStyle/>
          <a:p>
            <a:endParaRPr lang="en-US" b="1" dirty="0"/>
          </a:p>
          <a:p>
            <a:pPr marL="0" indent="0">
              <a:buNone/>
            </a:pPr>
            <a:r>
              <a:rPr lang="en-US" sz="4000" dirty="0">
                <a:solidFill>
                  <a:srgbClr val="7030A0"/>
                </a:solidFill>
              </a:rPr>
              <a:t>Each store is a unitary structure and has its own characteristics in terms of </a:t>
            </a:r>
            <a:r>
              <a:rPr lang="en-US" sz="4000" dirty="0">
                <a:solidFill>
                  <a:srgbClr val="7030A0"/>
                </a:solidFill>
                <a:hlinkClick r:id="rId2"/>
              </a:rPr>
              <a:t>encoding, capacity and duration</a:t>
            </a:r>
            <a:r>
              <a:rPr lang="en-US" sz="4000" dirty="0" smtClean="0">
                <a:solidFill>
                  <a:srgbClr val="7030A0"/>
                </a:solidFill>
                <a:hlinkClick r:id="rId2"/>
              </a:rPr>
              <a:t>.</a:t>
            </a:r>
            <a:endParaRPr lang="en-US" sz="4000" dirty="0" smtClean="0">
              <a:solidFill>
                <a:srgbClr val="7030A0"/>
              </a:solidFill>
            </a:endParaRPr>
          </a:p>
          <a:p>
            <a:pPr marL="0" indent="0">
              <a:buNone/>
            </a:pPr>
            <a:endParaRPr lang="en-US" sz="4000" dirty="0" smtClean="0">
              <a:solidFill>
                <a:srgbClr val="7030A0"/>
              </a:solidFill>
            </a:endParaRPr>
          </a:p>
          <a:p>
            <a:pPr marL="0" indent="0">
              <a:buNone/>
            </a:pPr>
            <a:r>
              <a:rPr lang="en-US" sz="4000" b="1" dirty="0" smtClean="0">
                <a:solidFill>
                  <a:srgbClr val="7030A0"/>
                </a:solidFill>
              </a:rPr>
              <a:t>Encoding</a:t>
            </a:r>
            <a:r>
              <a:rPr lang="en-US" sz="4000" dirty="0" smtClean="0">
                <a:solidFill>
                  <a:srgbClr val="7030A0"/>
                </a:solidFill>
              </a:rPr>
              <a:t> </a:t>
            </a:r>
            <a:r>
              <a:rPr lang="en-US" sz="4000" dirty="0">
                <a:solidFill>
                  <a:srgbClr val="7030A0"/>
                </a:solidFill>
              </a:rPr>
              <a:t>is the way information is changed so that it can be stored in the memory. There are three main ways in which information can be encoded (changed): </a:t>
            </a:r>
          </a:p>
          <a:p>
            <a:pPr marL="0" indent="0">
              <a:buNone/>
            </a:pPr>
            <a:r>
              <a:rPr lang="en-US" sz="4000" dirty="0">
                <a:solidFill>
                  <a:srgbClr val="7030A0"/>
                </a:solidFill>
              </a:rPr>
              <a:t>1. visual (picture),</a:t>
            </a:r>
          </a:p>
          <a:p>
            <a:pPr marL="0" indent="0">
              <a:buNone/>
            </a:pPr>
            <a:r>
              <a:rPr lang="en-US" sz="4000" dirty="0">
                <a:solidFill>
                  <a:srgbClr val="7030A0"/>
                </a:solidFill>
              </a:rPr>
              <a:t>2. acoustic (sound), </a:t>
            </a:r>
          </a:p>
          <a:p>
            <a:pPr marL="0" indent="0">
              <a:buNone/>
            </a:pPr>
            <a:r>
              <a:rPr lang="en-US" sz="4000" dirty="0">
                <a:solidFill>
                  <a:srgbClr val="7030A0"/>
                </a:solidFill>
              </a:rPr>
              <a:t>3. semantic (meaning</a:t>
            </a:r>
            <a:r>
              <a:rPr lang="en-US" sz="4000" dirty="0" smtClean="0">
                <a:solidFill>
                  <a:srgbClr val="7030A0"/>
                </a:solidFill>
              </a:rPr>
              <a:t>).</a:t>
            </a:r>
          </a:p>
          <a:p>
            <a:pPr marL="0" indent="0">
              <a:buNone/>
            </a:pPr>
            <a:endParaRPr lang="en-US" sz="4000" dirty="0">
              <a:solidFill>
                <a:srgbClr val="7030A0"/>
              </a:solidFill>
            </a:endParaRPr>
          </a:p>
          <a:p>
            <a:pPr marL="0" indent="0">
              <a:buNone/>
            </a:pPr>
            <a:r>
              <a:rPr lang="en-US" sz="4000" b="1" dirty="0">
                <a:solidFill>
                  <a:srgbClr val="7030A0"/>
                </a:solidFill>
              </a:rPr>
              <a:t>Capacity</a:t>
            </a:r>
            <a:r>
              <a:rPr lang="en-US" sz="4000" dirty="0">
                <a:solidFill>
                  <a:srgbClr val="7030A0"/>
                </a:solidFill>
              </a:rPr>
              <a:t> concerns how much information can be stored</a:t>
            </a:r>
            <a:r>
              <a:rPr lang="en-US" sz="4000" dirty="0" smtClean="0">
                <a:solidFill>
                  <a:srgbClr val="7030A0"/>
                </a:solidFill>
              </a:rPr>
              <a:t>.</a:t>
            </a:r>
          </a:p>
          <a:p>
            <a:pPr marL="0" indent="0">
              <a:buNone/>
            </a:pPr>
            <a:endParaRPr lang="en-US" sz="4000" dirty="0">
              <a:solidFill>
                <a:srgbClr val="7030A0"/>
              </a:solidFill>
            </a:endParaRPr>
          </a:p>
          <a:p>
            <a:pPr marL="0" indent="0">
              <a:buNone/>
            </a:pPr>
            <a:r>
              <a:rPr lang="en-US" sz="4000" b="1" dirty="0">
                <a:solidFill>
                  <a:srgbClr val="7030A0"/>
                </a:solidFill>
              </a:rPr>
              <a:t>Duration</a:t>
            </a:r>
            <a:r>
              <a:rPr lang="en-US" sz="4000" dirty="0">
                <a:solidFill>
                  <a:srgbClr val="7030A0"/>
                </a:solidFill>
              </a:rPr>
              <a:t> refers to the period of time information can last in the memory stores.</a:t>
            </a:r>
          </a:p>
          <a:p>
            <a:endParaRPr lang="en-US" dirty="0"/>
          </a:p>
        </p:txBody>
      </p:sp>
    </p:spTree>
    <p:extLst>
      <p:ext uri="{BB962C8B-B14F-4D97-AF65-F5344CB8AC3E}">
        <p14:creationId xmlns:p14="http://schemas.microsoft.com/office/powerpoint/2010/main" val="1907352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506"/>
          </a:xfrm>
        </p:spPr>
        <p:txBody>
          <a:bodyPr>
            <a:normAutofit fontScale="90000"/>
          </a:bodyPr>
          <a:lstStyle/>
          <a:p>
            <a:endParaRPr lang="en-US" dirty="0"/>
          </a:p>
        </p:txBody>
      </p:sp>
      <p:sp>
        <p:nvSpPr>
          <p:cNvPr id="3" name="Content Placeholder 2"/>
          <p:cNvSpPr>
            <a:spLocks noGrp="1"/>
          </p:cNvSpPr>
          <p:nvPr>
            <p:ph idx="1"/>
          </p:nvPr>
        </p:nvSpPr>
        <p:spPr>
          <a:xfrm>
            <a:off x="457200" y="565079"/>
            <a:ext cx="8229600" cy="6164493"/>
          </a:xfrm>
        </p:spPr>
        <p:txBody>
          <a:bodyPr>
            <a:normAutofit fontScale="40000" lnSpcReduction="20000"/>
          </a:bodyPr>
          <a:lstStyle/>
          <a:p>
            <a:pPr marL="0" indent="0">
              <a:buNone/>
            </a:pPr>
            <a:r>
              <a:rPr lang="en-US" sz="7000" b="1" u="sng" dirty="0">
                <a:solidFill>
                  <a:srgbClr val="00B0F0"/>
                </a:solidFill>
              </a:rPr>
              <a:t>Sensory Memory</a:t>
            </a:r>
          </a:p>
          <a:p>
            <a:pPr marL="0" indent="0">
              <a:buNone/>
            </a:pPr>
            <a:r>
              <a:rPr lang="en-US" dirty="0"/>
              <a:t>• </a:t>
            </a:r>
            <a:r>
              <a:rPr lang="en-US" sz="3800" dirty="0"/>
              <a:t>Duration: ¼ to ½ second</a:t>
            </a:r>
            <a:br>
              <a:rPr lang="en-US" sz="3800" dirty="0"/>
            </a:br>
            <a:endParaRPr lang="en-US" sz="3800" dirty="0"/>
          </a:p>
          <a:p>
            <a:pPr marL="0" indent="0">
              <a:buNone/>
            </a:pPr>
            <a:r>
              <a:rPr lang="en-US" sz="3800" dirty="0"/>
              <a:t>• Capacity: all sensory experience (v. larger capacity)</a:t>
            </a:r>
            <a:br>
              <a:rPr lang="en-US" sz="3800" dirty="0"/>
            </a:br>
            <a:endParaRPr lang="en-US" sz="3800" dirty="0"/>
          </a:p>
          <a:p>
            <a:pPr marL="0" indent="0">
              <a:buNone/>
            </a:pPr>
            <a:r>
              <a:rPr lang="en-US" sz="3800" dirty="0"/>
              <a:t>• Encoding: sense specific (e.g. different stores for each sense)</a:t>
            </a:r>
            <a:r>
              <a:rPr lang="en-US" dirty="0"/>
              <a:t/>
            </a:r>
            <a:br>
              <a:rPr lang="en-US" dirty="0"/>
            </a:br>
            <a:endParaRPr lang="en-US" dirty="0"/>
          </a:p>
          <a:p>
            <a:pPr marL="0" indent="0">
              <a:buNone/>
            </a:pPr>
            <a:r>
              <a:rPr lang="en-US" sz="7000" b="1" dirty="0">
                <a:solidFill>
                  <a:srgbClr val="00B050"/>
                </a:solidFill>
                <a:hlinkClick r:id="rId2"/>
              </a:rPr>
              <a:t>Short Term Memory</a:t>
            </a:r>
            <a:r>
              <a:rPr lang="en-US" sz="7000" b="1" dirty="0"/>
              <a:t/>
            </a:r>
            <a:br>
              <a:rPr lang="en-US" sz="7000" b="1" dirty="0"/>
            </a:br>
            <a:endParaRPr lang="en-US" sz="7000" b="1" dirty="0"/>
          </a:p>
          <a:p>
            <a:pPr marL="0" indent="0">
              <a:buNone/>
            </a:pPr>
            <a:r>
              <a:rPr lang="en-US" dirty="0"/>
              <a:t>• </a:t>
            </a:r>
            <a:r>
              <a:rPr lang="en-US" sz="3800" dirty="0"/>
              <a:t>Duration: 0-18 seconds</a:t>
            </a:r>
            <a:br>
              <a:rPr lang="en-US" sz="3800" dirty="0"/>
            </a:br>
            <a:endParaRPr lang="en-US" sz="3800" dirty="0"/>
          </a:p>
          <a:p>
            <a:pPr marL="0" indent="0">
              <a:buNone/>
            </a:pPr>
            <a:r>
              <a:rPr lang="en-US" sz="3800" dirty="0"/>
              <a:t>• Capacity: 7 +/- 2 items</a:t>
            </a:r>
            <a:br>
              <a:rPr lang="en-US" sz="3800" dirty="0"/>
            </a:br>
            <a:endParaRPr lang="en-US" sz="3800" dirty="0"/>
          </a:p>
          <a:p>
            <a:pPr marL="0" indent="0">
              <a:buNone/>
            </a:pPr>
            <a:r>
              <a:rPr lang="en-US" sz="3800" dirty="0"/>
              <a:t>• Encoding: mainly auditory</a:t>
            </a:r>
            <a:r>
              <a:rPr lang="en-US" dirty="0"/>
              <a:t/>
            </a:r>
            <a:br>
              <a:rPr lang="en-US" dirty="0"/>
            </a:br>
            <a:endParaRPr lang="en-US" dirty="0"/>
          </a:p>
          <a:p>
            <a:pPr marL="0" indent="0">
              <a:buNone/>
            </a:pPr>
            <a:r>
              <a:rPr lang="en-US" sz="7000" b="1" dirty="0">
                <a:solidFill>
                  <a:srgbClr val="00B0F0"/>
                </a:solidFill>
                <a:hlinkClick r:id="rId3"/>
              </a:rPr>
              <a:t>Long Term Memory</a:t>
            </a:r>
            <a:r>
              <a:rPr lang="en-US" sz="7000" b="1" dirty="0">
                <a:solidFill>
                  <a:srgbClr val="00B0F0"/>
                </a:solidFill>
              </a:rPr>
              <a:t/>
            </a:r>
            <a:br>
              <a:rPr lang="en-US" sz="7000" b="1" dirty="0">
                <a:solidFill>
                  <a:srgbClr val="00B0F0"/>
                </a:solidFill>
              </a:rPr>
            </a:br>
            <a:endParaRPr lang="en-US" sz="7000" b="1" dirty="0">
              <a:solidFill>
                <a:srgbClr val="00B0F0"/>
              </a:solidFill>
            </a:endParaRPr>
          </a:p>
          <a:p>
            <a:pPr marL="0" indent="0">
              <a:buNone/>
            </a:pPr>
            <a:r>
              <a:rPr lang="en-US" dirty="0"/>
              <a:t>•</a:t>
            </a:r>
            <a:r>
              <a:rPr lang="en-US" sz="4500" dirty="0"/>
              <a:t> Duration: Unlimited</a:t>
            </a:r>
            <a:br>
              <a:rPr lang="en-US" sz="4500" dirty="0"/>
            </a:br>
            <a:endParaRPr lang="en-US" sz="4500" dirty="0"/>
          </a:p>
          <a:p>
            <a:pPr marL="0" indent="0">
              <a:buNone/>
            </a:pPr>
            <a:r>
              <a:rPr lang="en-US" sz="4500" dirty="0"/>
              <a:t>• Capacity: Unlimited</a:t>
            </a:r>
            <a:br>
              <a:rPr lang="en-US" sz="4500" dirty="0"/>
            </a:br>
            <a:endParaRPr lang="en-US" sz="4500" dirty="0"/>
          </a:p>
          <a:p>
            <a:pPr marL="0" indent="0">
              <a:buNone/>
            </a:pPr>
            <a:r>
              <a:rPr lang="en-US" sz="4500" dirty="0"/>
              <a:t>• Encoding: Mainly Semantic (but can be visual and auditory)</a:t>
            </a:r>
          </a:p>
          <a:p>
            <a:endParaRPr lang="en-US" dirty="0"/>
          </a:p>
        </p:txBody>
      </p:sp>
    </p:spTree>
    <p:extLst>
      <p:ext uri="{BB962C8B-B14F-4D97-AF65-F5344CB8AC3E}">
        <p14:creationId xmlns:p14="http://schemas.microsoft.com/office/powerpoint/2010/main" val="124782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7296"/>
          </a:xfrm>
        </p:spPr>
        <p:txBody>
          <a:bodyPr>
            <a:normAutofit fontScale="90000"/>
          </a:bodyPr>
          <a:lstStyle/>
          <a:p>
            <a:r>
              <a:rPr lang="en-US" b="1" dirty="0">
                <a:solidFill>
                  <a:srgbClr val="008000"/>
                </a:solidFill>
              </a:rPr>
              <a:t>Implicit memories</a:t>
            </a:r>
            <a:endParaRPr lang="en-US" dirty="0">
              <a:solidFill>
                <a:srgbClr val="008000"/>
              </a:solidFill>
            </a:endParaRPr>
          </a:p>
        </p:txBody>
      </p:sp>
      <p:sp>
        <p:nvSpPr>
          <p:cNvPr id="3" name="Content Placeholder 2"/>
          <p:cNvSpPr>
            <a:spLocks noGrp="1"/>
          </p:cNvSpPr>
          <p:nvPr>
            <p:ph idx="1"/>
          </p:nvPr>
        </p:nvSpPr>
        <p:spPr>
          <a:xfrm>
            <a:off x="457200" y="651934"/>
            <a:ext cx="8229600" cy="5474230"/>
          </a:xfrm>
        </p:spPr>
        <p:txBody>
          <a:bodyPr>
            <a:normAutofit fontScale="70000" lnSpcReduction="20000"/>
          </a:bodyPr>
          <a:lstStyle/>
          <a:p>
            <a:pPr marL="0" indent="0">
              <a:buNone/>
            </a:pPr>
            <a:endParaRPr lang="en-US" dirty="0" smtClean="0"/>
          </a:p>
          <a:p>
            <a:pPr marL="0" indent="0">
              <a:buNone/>
            </a:pPr>
            <a:r>
              <a:rPr lang="en-US" sz="3600" dirty="0" smtClean="0">
                <a:solidFill>
                  <a:srgbClr val="660066"/>
                </a:solidFill>
              </a:rPr>
              <a:t>Implicit</a:t>
            </a:r>
            <a:r>
              <a:rPr lang="en-US" sz="3600" dirty="0">
                <a:solidFill>
                  <a:srgbClr val="660066"/>
                </a:solidFill>
              </a:rPr>
              <a:t>, or non-declarative, memories are </a:t>
            </a:r>
            <a:r>
              <a:rPr lang="en-US" sz="3600" dirty="0" smtClean="0">
                <a:solidFill>
                  <a:srgbClr val="660066"/>
                </a:solidFill>
              </a:rPr>
              <a:t>behaviors </a:t>
            </a:r>
            <a:r>
              <a:rPr lang="en-US" sz="3600" dirty="0">
                <a:solidFill>
                  <a:srgbClr val="660066"/>
                </a:solidFill>
              </a:rPr>
              <a:t>that we have learned, but cannot </a:t>
            </a:r>
            <a:r>
              <a:rPr lang="en-US" sz="3600" dirty="0" smtClean="0">
                <a:solidFill>
                  <a:srgbClr val="660066"/>
                </a:solidFill>
              </a:rPr>
              <a:t>verbalize</a:t>
            </a:r>
            <a:r>
              <a:rPr lang="en-US" sz="3600" dirty="0">
                <a:solidFill>
                  <a:srgbClr val="660066"/>
                </a:solidFill>
              </a:rPr>
              <a:t>. These memories typically operate without conscious awareness, encompassing skills, habits and </a:t>
            </a:r>
            <a:r>
              <a:rPr lang="en-US" sz="3600" dirty="0" smtClean="0">
                <a:solidFill>
                  <a:srgbClr val="660066"/>
                </a:solidFill>
              </a:rPr>
              <a:t>behaviors</a:t>
            </a:r>
            <a:r>
              <a:rPr lang="en-US" sz="3600" dirty="0">
                <a:solidFill>
                  <a:srgbClr val="660066"/>
                </a:solidFill>
              </a:rPr>
              <a:t>. </a:t>
            </a:r>
            <a:endParaRPr lang="en-US" sz="3600" dirty="0" smtClean="0">
              <a:solidFill>
                <a:srgbClr val="660066"/>
              </a:solidFill>
            </a:endParaRPr>
          </a:p>
          <a:p>
            <a:pPr marL="0" indent="0">
              <a:buNone/>
            </a:pPr>
            <a:endParaRPr lang="en-US" sz="3600" dirty="0">
              <a:solidFill>
                <a:srgbClr val="660066"/>
              </a:solidFill>
            </a:endParaRPr>
          </a:p>
          <a:p>
            <a:pPr marL="0" indent="0">
              <a:buNone/>
            </a:pPr>
            <a:r>
              <a:rPr lang="en-US" sz="3600" dirty="0">
                <a:solidFill>
                  <a:srgbClr val="660066"/>
                </a:solidFill>
              </a:rPr>
              <a:t>These </a:t>
            </a:r>
            <a:r>
              <a:rPr lang="en-US" sz="3600" dirty="0" smtClean="0">
                <a:solidFill>
                  <a:srgbClr val="660066"/>
                </a:solidFill>
              </a:rPr>
              <a:t>behaviors </a:t>
            </a:r>
            <a:r>
              <a:rPr lang="en-US" sz="3600" dirty="0">
                <a:solidFill>
                  <a:srgbClr val="660066"/>
                </a:solidFill>
              </a:rPr>
              <a:t>run on auto-pilot – for example, tying your shoelaces. It’s easy to do once learned, but it is very difficult to tell someone how you perform this task. </a:t>
            </a:r>
            <a:endParaRPr lang="en-US" sz="3600" dirty="0" smtClean="0">
              <a:solidFill>
                <a:srgbClr val="660066"/>
              </a:solidFill>
            </a:endParaRPr>
          </a:p>
          <a:p>
            <a:pPr marL="0" indent="0">
              <a:buNone/>
            </a:pPr>
            <a:endParaRPr lang="en-US" sz="3600" dirty="0">
              <a:solidFill>
                <a:srgbClr val="660066"/>
              </a:solidFill>
            </a:endParaRPr>
          </a:p>
          <a:p>
            <a:pPr marL="0" indent="0">
              <a:buNone/>
            </a:pPr>
            <a:r>
              <a:rPr lang="en-US" sz="3600" dirty="0" smtClean="0">
                <a:solidFill>
                  <a:srgbClr val="660066"/>
                </a:solidFill>
              </a:rPr>
              <a:t>Multiple </a:t>
            </a:r>
            <a:r>
              <a:rPr lang="en-US" sz="3600" dirty="0">
                <a:solidFill>
                  <a:srgbClr val="660066"/>
                </a:solidFill>
              </a:rPr>
              <a:t>areas of the brain form implicit memories as they involve a variety of responses to be </a:t>
            </a:r>
            <a:r>
              <a:rPr lang="en-US" sz="3600" dirty="0" err="1">
                <a:solidFill>
                  <a:srgbClr val="660066"/>
                </a:solidFill>
              </a:rPr>
              <a:t>co-ordinated</a:t>
            </a:r>
            <a:r>
              <a:rPr lang="en-US" sz="3600" dirty="0">
                <a:solidFill>
                  <a:srgbClr val="660066"/>
                </a:solidFill>
              </a:rPr>
              <a:t>. A key region of the brain called the </a:t>
            </a:r>
            <a:r>
              <a:rPr lang="en-US" sz="3600" dirty="0">
                <a:solidFill>
                  <a:srgbClr val="660066"/>
                </a:solidFill>
                <a:hlinkClick r:id="rId2"/>
              </a:rPr>
              <a:t>basal ganglia</a:t>
            </a:r>
            <a:r>
              <a:rPr lang="en-US" sz="3600" dirty="0">
                <a:solidFill>
                  <a:srgbClr val="660066"/>
                </a:solidFill>
              </a:rPr>
              <a:t> is involved in the formation of these “motor” programs. Additionally, the </a:t>
            </a:r>
            <a:r>
              <a:rPr lang="en-US" sz="3600" dirty="0">
                <a:solidFill>
                  <a:srgbClr val="660066"/>
                </a:solidFill>
                <a:hlinkClick r:id="rId3"/>
              </a:rPr>
              <a:t>cerebellum</a:t>
            </a:r>
            <a:r>
              <a:rPr lang="en-US" sz="3600" dirty="0">
                <a:solidFill>
                  <a:srgbClr val="660066"/>
                </a:solidFill>
              </a:rPr>
              <a:t> at the back of the skull plays a vital role in the timing and execution of learned, skilled motor movement.</a:t>
            </a:r>
          </a:p>
          <a:p>
            <a:pPr marL="0" indent="0">
              <a:buNone/>
            </a:pPr>
            <a:endParaRPr lang="en-US" sz="3600" dirty="0">
              <a:solidFill>
                <a:srgbClr val="660066"/>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2674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4229"/>
          </a:xfrm>
        </p:spPr>
        <p:txBody>
          <a:bodyPr>
            <a:normAutofit fontScale="90000"/>
          </a:bodyPr>
          <a:lstStyle/>
          <a:p>
            <a:r>
              <a:rPr lang="en-US" b="1" dirty="0">
                <a:solidFill>
                  <a:srgbClr val="008000"/>
                </a:solidFill>
              </a:rPr>
              <a:t>Explicit memories</a:t>
            </a:r>
            <a:br>
              <a:rPr lang="en-US" b="1" dirty="0">
                <a:solidFill>
                  <a:srgbClr val="008000"/>
                </a:solidFill>
              </a:rPr>
            </a:br>
            <a:endParaRPr lang="en-US" dirty="0">
              <a:solidFill>
                <a:srgbClr val="008000"/>
              </a:solidFill>
            </a:endParaRPr>
          </a:p>
        </p:txBody>
      </p:sp>
      <p:sp>
        <p:nvSpPr>
          <p:cNvPr id="3" name="Content Placeholder 2"/>
          <p:cNvSpPr>
            <a:spLocks noGrp="1"/>
          </p:cNvSpPr>
          <p:nvPr>
            <p:ph idx="1"/>
          </p:nvPr>
        </p:nvSpPr>
        <p:spPr>
          <a:xfrm>
            <a:off x="457200" y="855134"/>
            <a:ext cx="8229600" cy="5271030"/>
          </a:xfrm>
        </p:spPr>
        <p:txBody>
          <a:bodyPr>
            <a:normAutofit fontScale="92500"/>
          </a:bodyPr>
          <a:lstStyle/>
          <a:p>
            <a:pPr marL="0" indent="0">
              <a:buNone/>
            </a:pPr>
            <a:r>
              <a:rPr lang="en-US" dirty="0" smtClean="0">
                <a:solidFill>
                  <a:srgbClr val="660066"/>
                </a:solidFill>
              </a:rPr>
              <a:t>Explicit</a:t>
            </a:r>
            <a:r>
              <a:rPr lang="en-US" dirty="0">
                <a:solidFill>
                  <a:srgbClr val="660066"/>
                </a:solidFill>
              </a:rPr>
              <a:t>, or declarative, memories can be verbally expressed. These include memories of facts and events, and spatial memories of locations. These memories can be consciously recalled and can be autobiographical – for instance, what you did for your last birthday – or conceptual, such as learning information for an exam. </a:t>
            </a:r>
          </a:p>
          <a:p>
            <a:pPr marL="0" indent="0">
              <a:buNone/>
            </a:pPr>
            <a:r>
              <a:rPr lang="en-US" dirty="0">
                <a:solidFill>
                  <a:srgbClr val="660066"/>
                </a:solidFill>
              </a:rPr>
              <a:t>These memories are easy to acquire. However, they are also easy to forget as they are susceptible to disruption during the process of forming and storing the information.</a:t>
            </a:r>
          </a:p>
          <a:p>
            <a:pPr marL="0" indent="0">
              <a:buNone/>
            </a:pPr>
            <a:endParaRPr lang="en-US" dirty="0"/>
          </a:p>
        </p:txBody>
      </p:sp>
    </p:spTree>
    <p:extLst>
      <p:ext uri="{BB962C8B-B14F-4D97-AF65-F5344CB8AC3E}">
        <p14:creationId xmlns:p14="http://schemas.microsoft.com/office/powerpoint/2010/main" val="469198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8695"/>
          </a:xfrm>
        </p:spPr>
        <p:txBody>
          <a:bodyPr>
            <a:normAutofit fontScale="90000"/>
          </a:bodyPr>
          <a:lstStyle/>
          <a:p>
            <a:endParaRPr lang="en-US" dirty="0"/>
          </a:p>
        </p:txBody>
      </p:sp>
      <p:sp>
        <p:nvSpPr>
          <p:cNvPr id="3" name="Content Placeholder 2"/>
          <p:cNvSpPr>
            <a:spLocks noGrp="1"/>
          </p:cNvSpPr>
          <p:nvPr>
            <p:ph idx="1"/>
          </p:nvPr>
        </p:nvSpPr>
        <p:spPr>
          <a:xfrm>
            <a:off x="457200" y="575733"/>
            <a:ext cx="8229600" cy="5550431"/>
          </a:xfrm>
        </p:spPr>
        <p:txBody>
          <a:bodyPr>
            <a:normAutofit fontScale="85000" lnSpcReduction="20000"/>
          </a:bodyPr>
          <a:lstStyle/>
          <a:p>
            <a:r>
              <a:rPr lang="en-US" dirty="0">
                <a:solidFill>
                  <a:srgbClr val="660066"/>
                </a:solidFill>
              </a:rPr>
              <a:t>Short-term memory, or working memory, is stored for seconds to minutes, and has a very limited information capacity. Due to the limited capacity, working memory must “dump” information regularly. Unless this information is transferred to the long-term store it will be forgotten. </a:t>
            </a:r>
          </a:p>
          <a:p>
            <a:r>
              <a:rPr lang="en-US" dirty="0" smtClean="0">
                <a:solidFill>
                  <a:srgbClr val="660066"/>
                </a:solidFill>
              </a:rPr>
              <a:t>Our </a:t>
            </a:r>
            <a:r>
              <a:rPr lang="en-US" dirty="0">
                <a:solidFill>
                  <a:srgbClr val="660066"/>
                </a:solidFill>
              </a:rPr>
              <a:t>long-term memories are the recollections of our lives. For example, that phone number might be linked to our family home and be remembered for years into the future.</a:t>
            </a:r>
          </a:p>
          <a:p>
            <a:r>
              <a:rPr lang="en-US" dirty="0">
                <a:solidFill>
                  <a:srgbClr val="660066"/>
                </a:solidFill>
              </a:rPr>
              <a:t>Many areas of the brain play a role in the formation and storage of declarative memory, but the two main regions involved are the </a:t>
            </a:r>
            <a:r>
              <a:rPr lang="en-US" dirty="0">
                <a:solidFill>
                  <a:srgbClr val="660066"/>
                </a:solidFill>
                <a:hlinkClick r:id="rId2"/>
              </a:rPr>
              <a:t>hippocampus</a:t>
            </a:r>
            <a:r>
              <a:rPr lang="en-US" dirty="0">
                <a:solidFill>
                  <a:srgbClr val="660066"/>
                </a:solidFill>
              </a:rPr>
              <a:t>, the emotion </a:t>
            </a:r>
            <a:r>
              <a:rPr lang="en-US" dirty="0" smtClean="0">
                <a:solidFill>
                  <a:srgbClr val="660066"/>
                </a:solidFill>
              </a:rPr>
              <a:t>center, </a:t>
            </a:r>
            <a:r>
              <a:rPr lang="en-US" dirty="0">
                <a:solidFill>
                  <a:srgbClr val="660066"/>
                </a:solidFill>
              </a:rPr>
              <a:t>and the </a:t>
            </a:r>
            <a:r>
              <a:rPr lang="en-US" dirty="0">
                <a:solidFill>
                  <a:srgbClr val="660066"/>
                </a:solidFill>
                <a:hlinkClick r:id="rId3"/>
              </a:rPr>
              <a:t>prefrontal cortex</a:t>
            </a:r>
            <a:r>
              <a:rPr lang="en-US" dirty="0">
                <a:solidFill>
                  <a:srgbClr val="660066"/>
                </a:solidFill>
              </a:rPr>
              <a:t> at the very front of the brain.</a:t>
            </a:r>
          </a:p>
          <a:p>
            <a:endParaRPr lang="en-US" dirty="0">
              <a:solidFill>
                <a:srgbClr val="660066"/>
              </a:solidFill>
            </a:endParaRPr>
          </a:p>
        </p:txBody>
      </p:sp>
    </p:spTree>
    <p:extLst>
      <p:ext uri="{BB962C8B-B14F-4D97-AF65-F5344CB8AC3E}">
        <p14:creationId xmlns:p14="http://schemas.microsoft.com/office/powerpoint/2010/main" val="364196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1295"/>
          </a:xfrm>
        </p:spPr>
        <p:txBody>
          <a:bodyPr>
            <a:normAutofit fontScale="90000"/>
          </a:bodyPr>
          <a:lstStyle/>
          <a:p>
            <a:r>
              <a:rPr lang="en-US" dirty="0">
                <a:solidFill>
                  <a:srgbClr val="00B050"/>
                </a:solidFill>
              </a:rPr>
              <a:t>Objectives</a:t>
            </a:r>
            <a:endParaRPr lang="en-US" dirty="0"/>
          </a:p>
        </p:txBody>
      </p:sp>
      <p:sp>
        <p:nvSpPr>
          <p:cNvPr id="3" name="Content Placeholder 2"/>
          <p:cNvSpPr>
            <a:spLocks noGrp="1"/>
          </p:cNvSpPr>
          <p:nvPr>
            <p:ph idx="1"/>
          </p:nvPr>
        </p:nvSpPr>
        <p:spPr>
          <a:xfrm>
            <a:off x="457200" y="1202268"/>
            <a:ext cx="8229600" cy="4923896"/>
          </a:xfrm>
        </p:spPr>
        <p:txBody>
          <a:bodyPr/>
          <a:lstStyle/>
          <a:p>
            <a:r>
              <a:rPr lang="en-US" dirty="0" smtClean="0">
                <a:solidFill>
                  <a:srgbClr val="660066"/>
                </a:solidFill>
              </a:rPr>
              <a:t>Understand what cognitive psychology tells us about effective learning</a:t>
            </a:r>
          </a:p>
          <a:p>
            <a:r>
              <a:rPr lang="en-US" dirty="0" smtClean="0">
                <a:solidFill>
                  <a:srgbClr val="660066"/>
                </a:solidFill>
              </a:rPr>
              <a:t>Understand teaching practices from cognitive psychology that promote learning</a:t>
            </a:r>
          </a:p>
          <a:p>
            <a:r>
              <a:rPr lang="en-US" dirty="0" smtClean="0">
                <a:solidFill>
                  <a:srgbClr val="660066"/>
                </a:solidFill>
              </a:rPr>
              <a:t>Understand the relationship of emotions to learning</a:t>
            </a:r>
          </a:p>
          <a:p>
            <a:r>
              <a:rPr lang="en-US" dirty="0" smtClean="0">
                <a:solidFill>
                  <a:srgbClr val="660066"/>
                </a:solidFill>
              </a:rPr>
              <a:t>Understand some of the elements of the “musical brain”</a:t>
            </a:r>
            <a:endParaRPr lang="en-US" dirty="0">
              <a:solidFill>
                <a:srgbClr val="660066"/>
              </a:solidFill>
            </a:endParaRPr>
          </a:p>
        </p:txBody>
      </p:sp>
    </p:spTree>
    <p:extLst>
      <p:ext uri="{BB962C8B-B14F-4D97-AF65-F5344CB8AC3E}">
        <p14:creationId xmlns:p14="http://schemas.microsoft.com/office/powerpoint/2010/main" val="3201054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3629"/>
          </a:xfrm>
        </p:spPr>
        <p:txBody>
          <a:bodyPr>
            <a:normAutofit fontScale="90000"/>
          </a:bodyPr>
          <a:lstStyle/>
          <a:p>
            <a:r>
              <a:rPr lang="en-US" b="1" dirty="0">
                <a:solidFill>
                  <a:srgbClr val="008000"/>
                </a:solidFill>
              </a:rPr>
              <a:t>Making long-term memories</a:t>
            </a:r>
            <a:br>
              <a:rPr lang="en-US" b="1" dirty="0">
                <a:solidFill>
                  <a:srgbClr val="008000"/>
                </a:solidFill>
              </a:rPr>
            </a:br>
            <a:endParaRPr lang="en-US" dirty="0">
              <a:solidFill>
                <a:srgbClr val="008000"/>
              </a:solidFill>
            </a:endParaRPr>
          </a:p>
        </p:txBody>
      </p:sp>
      <p:sp>
        <p:nvSpPr>
          <p:cNvPr id="3" name="Content Placeholder 2"/>
          <p:cNvSpPr>
            <a:spLocks noGrp="1"/>
          </p:cNvSpPr>
          <p:nvPr>
            <p:ph idx="1"/>
          </p:nvPr>
        </p:nvSpPr>
        <p:spPr>
          <a:xfrm>
            <a:off x="457200" y="1058334"/>
            <a:ext cx="8229600" cy="5067830"/>
          </a:xfrm>
        </p:spPr>
        <p:txBody>
          <a:bodyPr>
            <a:noAutofit/>
          </a:bodyPr>
          <a:lstStyle/>
          <a:p>
            <a:pPr marL="0" indent="0">
              <a:buNone/>
            </a:pPr>
            <a:r>
              <a:rPr lang="en-US" sz="2000" dirty="0" smtClean="0">
                <a:solidFill>
                  <a:srgbClr val="660066"/>
                </a:solidFill>
              </a:rPr>
              <a:t>There </a:t>
            </a:r>
            <a:r>
              <a:rPr lang="en-US" sz="2000" dirty="0">
                <a:solidFill>
                  <a:srgbClr val="660066"/>
                </a:solidFill>
              </a:rPr>
              <a:t>are multiple stages to forming an enduring memory, and information can be lost (or forgotten) along the way. The </a:t>
            </a:r>
            <a:r>
              <a:rPr lang="en-US" sz="2000" dirty="0">
                <a:solidFill>
                  <a:srgbClr val="660066"/>
                </a:solidFill>
                <a:hlinkClick r:id="rId2"/>
              </a:rPr>
              <a:t>multistore model of memory</a:t>
            </a:r>
            <a:r>
              <a:rPr lang="en-US" sz="2000" dirty="0">
                <a:solidFill>
                  <a:srgbClr val="660066"/>
                </a:solidFill>
              </a:rPr>
              <a:t> proposes that long-term memories are made in three stages. Incoming information is transferred through sensory memory to short-term memory and then to long-term memory, rather than happening in one go</a:t>
            </a:r>
            <a:r>
              <a:rPr lang="en-US" sz="2000" dirty="0" smtClean="0">
                <a:solidFill>
                  <a:srgbClr val="660066"/>
                </a:solidFill>
              </a:rPr>
              <a:t>.</a:t>
            </a:r>
          </a:p>
          <a:p>
            <a:pPr marL="0" indent="0">
              <a:buNone/>
            </a:pPr>
            <a:endParaRPr lang="en-US" sz="2000" dirty="0">
              <a:solidFill>
                <a:srgbClr val="660066"/>
              </a:solidFill>
            </a:endParaRPr>
          </a:p>
          <a:p>
            <a:pPr marL="0" indent="0">
              <a:buNone/>
            </a:pPr>
            <a:r>
              <a:rPr lang="en-US" sz="2000" dirty="0">
                <a:solidFill>
                  <a:srgbClr val="660066"/>
                </a:solidFill>
              </a:rPr>
              <a:t>The different types of memory each have their own particular mode of operation, but they all co-operate in the process of </a:t>
            </a:r>
            <a:r>
              <a:rPr lang="en-US" sz="2000" dirty="0" smtClean="0">
                <a:solidFill>
                  <a:srgbClr val="660066"/>
                </a:solidFill>
              </a:rPr>
              <a:t>memorization </a:t>
            </a:r>
            <a:r>
              <a:rPr lang="en-US" sz="2000" dirty="0">
                <a:solidFill>
                  <a:srgbClr val="660066"/>
                </a:solidFill>
              </a:rPr>
              <a:t>and can be seen as three necessary steps in forming a lasting memory</a:t>
            </a:r>
            <a:r>
              <a:rPr lang="en-US" sz="2000" dirty="0" smtClean="0">
                <a:solidFill>
                  <a:srgbClr val="660066"/>
                </a:solidFill>
              </a:rPr>
              <a:t>.</a:t>
            </a:r>
          </a:p>
          <a:p>
            <a:pPr marL="0" indent="0">
              <a:buNone/>
            </a:pPr>
            <a:endParaRPr lang="en-US" sz="2000" dirty="0">
              <a:solidFill>
                <a:srgbClr val="660066"/>
              </a:solidFill>
            </a:endParaRPr>
          </a:p>
          <a:p>
            <a:pPr marL="0" indent="0">
              <a:buNone/>
            </a:pPr>
            <a:r>
              <a:rPr lang="en-US" sz="2000" dirty="0">
                <a:solidFill>
                  <a:srgbClr val="660066"/>
                </a:solidFill>
              </a:rPr>
              <a:t>The information encoded in each of these steps has its own duration. First, we must be paying attention to the information we are going to encode – this is sensory memory. Our attention switches all the time, so the incoming information is often fleeting – like a snapshot – but it contains details of sounds, sensations and images. </a:t>
            </a:r>
          </a:p>
          <a:p>
            <a:pPr marL="0" indent="0">
              <a:buNone/>
            </a:pPr>
            <a:endParaRPr lang="en-US" sz="2000" dirty="0">
              <a:solidFill>
                <a:srgbClr val="660066"/>
              </a:solidFill>
            </a:endParaRPr>
          </a:p>
        </p:txBody>
      </p:sp>
    </p:spTree>
    <p:extLst>
      <p:ext uri="{BB962C8B-B14F-4D97-AF65-F5344CB8AC3E}">
        <p14:creationId xmlns:p14="http://schemas.microsoft.com/office/powerpoint/2010/main" val="2176281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58295"/>
          </a:xfrm>
        </p:spPr>
        <p:txBody>
          <a:bodyPr>
            <a:normAutofit fontScale="90000"/>
          </a:bodyPr>
          <a:lstStyle/>
          <a:p>
            <a:r>
              <a:rPr lang="en-US" b="1" dirty="0" smtClean="0"/>
              <a:t/>
            </a:r>
            <a:br>
              <a:rPr lang="en-US" b="1" dirty="0" smtClean="0"/>
            </a:br>
            <a:r>
              <a:rPr lang="en-US" b="1" dirty="0" smtClean="0">
                <a:solidFill>
                  <a:srgbClr val="008000"/>
                </a:solidFill>
              </a:rPr>
              <a:t>The </a:t>
            </a:r>
            <a:r>
              <a:rPr lang="en-US" b="1" dirty="0">
                <a:solidFill>
                  <a:srgbClr val="008000"/>
                </a:solidFill>
              </a:rPr>
              <a:t>prefrontal cortex and working memory</a:t>
            </a:r>
            <a:br>
              <a:rPr lang="en-US" b="1" dirty="0">
                <a:solidFill>
                  <a:srgbClr val="008000"/>
                </a:solidFill>
              </a:rPr>
            </a:br>
            <a:endParaRPr lang="en-US" dirty="0">
              <a:solidFill>
                <a:srgbClr val="008000"/>
              </a:solidFill>
            </a:endParaRPr>
          </a:p>
        </p:txBody>
      </p:sp>
      <p:sp>
        <p:nvSpPr>
          <p:cNvPr id="3" name="Content Placeholder 2"/>
          <p:cNvSpPr>
            <a:spLocks noGrp="1"/>
          </p:cNvSpPr>
          <p:nvPr>
            <p:ph idx="1"/>
          </p:nvPr>
        </p:nvSpPr>
        <p:spPr>
          <a:xfrm>
            <a:off x="457200" y="1405466"/>
            <a:ext cx="8229600" cy="4720697"/>
          </a:xfrm>
        </p:spPr>
        <p:txBody>
          <a:bodyPr/>
          <a:lstStyle/>
          <a:p>
            <a:pPr marL="0" indent="0">
              <a:buNone/>
            </a:pPr>
            <a:r>
              <a:rPr lang="en-US" sz="3600" dirty="0" smtClean="0">
                <a:solidFill>
                  <a:srgbClr val="660066"/>
                </a:solidFill>
              </a:rPr>
              <a:t>The </a:t>
            </a:r>
            <a:r>
              <a:rPr lang="en-US" sz="3600" dirty="0">
                <a:solidFill>
                  <a:srgbClr val="660066"/>
                </a:solidFill>
              </a:rPr>
              <a:t>prefrontal cortex is important in the formation of short-term or working memory. Although these short-term memories are lost due to interference with new incoming information, they are essential for planning </a:t>
            </a:r>
            <a:r>
              <a:rPr lang="en-US" sz="3600" dirty="0" smtClean="0">
                <a:solidFill>
                  <a:srgbClr val="660066"/>
                </a:solidFill>
              </a:rPr>
              <a:t>behaviors </a:t>
            </a:r>
            <a:r>
              <a:rPr lang="en-US" sz="3600" dirty="0">
                <a:solidFill>
                  <a:srgbClr val="660066"/>
                </a:solidFill>
              </a:rPr>
              <a:t>and deciding what actions to perform based on the current situation. </a:t>
            </a:r>
          </a:p>
          <a:p>
            <a:endParaRPr lang="en-US" dirty="0"/>
          </a:p>
        </p:txBody>
      </p:sp>
    </p:spTree>
    <p:extLst>
      <p:ext uri="{BB962C8B-B14F-4D97-AF65-F5344CB8AC3E}">
        <p14:creationId xmlns:p14="http://schemas.microsoft.com/office/powerpoint/2010/main" val="3728111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7" y="274638"/>
            <a:ext cx="8229600" cy="792162"/>
          </a:xfrm>
        </p:spPr>
        <p:txBody>
          <a:bodyPr>
            <a:normAutofit fontScale="90000"/>
          </a:bodyPr>
          <a:lstStyle/>
          <a:p>
            <a:r>
              <a:rPr lang="en-US" b="1" dirty="0" smtClean="0"/>
              <a:t/>
            </a:r>
            <a:br>
              <a:rPr lang="en-US" b="1" dirty="0" smtClean="0"/>
            </a:br>
            <a:r>
              <a:rPr lang="en-US" b="1" dirty="0" smtClean="0">
                <a:solidFill>
                  <a:srgbClr val="008000"/>
                </a:solidFill>
              </a:rPr>
              <a:t>The </a:t>
            </a:r>
            <a:r>
              <a:rPr lang="en-US" b="1" dirty="0">
                <a:solidFill>
                  <a:srgbClr val="008000"/>
                </a:solidFill>
              </a:rPr>
              <a:t>hippocampus and long-term memory</a:t>
            </a:r>
            <a:r>
              <a:rPr lang="en-US" b="1" dirty="0"/>
              <a:t/>
            </a:r>
            <a:br>
              <a:rPr lang="en-US" b="1" dirty="0"/>
            </a:br>
            <a:endParaRPr lang="en-US" dirty="0"/>
          </a:p>
        </p:txBody>
      </p:sp>
      <p:sp>
        <p:nvSpPr>
          <p:cNvPr id="3" name="Content Placeholder 2"/>
          <p:cNvSpPr>
            <a:spLocks noGrp="1"/>
          </p:cNvSpPr>
          <p:nvPr>
            <p:ph idx="1"/>
          </p:nvPr>
        </p:nvSpPr>
        <p:spPr>
          <a:xfrm>
            <a:off x="457200" y="1244600"/>
            <a:ext cx="8229600" cy="4881563"/>
          </a:xfrm>
        </p:spPr>
        <p:txBody>
          <a:bodyPr>
            <a:normAutofit fontScale="70000" lnSpcReduction="20000"/>
          </a:bodyPr>
          <a:lstStyle/>
          <a:p>
            <a:pPr marL="0" indent="0">
              <a:buNone/>
            </a:pPr>
            <a:r>
              <a:rPr lang="en-US" dirty="0" smtClean="0">
                <a:solidFill>
                  <a:srgbClr val="660066"/>
                </a:solidFill>
              </a:rPr>
              <a:t>A </a:t>
            </a:r>
            <a:r>
              <a:rPr lang="en-US" dirty="0">
                <a:solidFill>
                  <a:srgbClr val="660066"/>
                </a:solidFill>
              </a:rPr>
              <a:t>short-term memory can be consolidated into an enduring long-term memory. This involves a system of brain structures within the medial temporal lobe that are essential for forming declarative memories. The hippocampus is a key region in the medial temporal lobe, and processing information through the hippocampus is necessary for the short-term memory to be encoded into a long-term memory. </a:t>
            </a:r>
            <a:endParaRPr lang="en-US" dirty="0" smtClean="0">
              <a:solidFill>
                <a:srgbClr val="660066"/>
              </a:solidFill>
            </a:endParaRPr>
          </a:p>
          <a:p>
            <a:pPr marL="0" indent="0">
              <a:buNone/>
            </a:pPr>
            <a:endParaRPr lang="en-US" dirty="0">
              <a:solidFill>
                <a:srgbClr val="660066"/>
              </a:solidFill>
            </a:endParaRPr>
          </a:p>
          <a:p>
            <a:pPr marL="0" indent="0">
              <a:buNone/>
            </a:pPr>
            <a:r>
              <a:rPr lang="en-US" dirty="0">
                <a:solidFill>
                  <a:srgbClr val="660066"/>
                </a:solidFill>
              </a:rPr>
              <a:t>The long-term memory does not remain stored permanently in the hippocampus. These long-term memories are important and having them stored in only one brain location is risky – damage to that area would result in the loss of all of our memories. </a:t>
            </a:r>
            <a:endParaRPr lang="en-US" dirty="0" smtClean="0">
              <a:solidFill>
                <a:srgbClr val="660066"/>
              </a:solidFill>
            </a:endParaRPr>
          </a:p>
          <a:p>
            <a:pPr marL="0" indent="0">
              <a:buNone/>
            </a:pPr>
            <a:endParaRPr lang="en-US" dirty="0">
              <a:solidFill>
                <a:srgbClr val="660066"/>
              </a:solidFill>
            </a:endParaRPr>
          </a:p>
          <a:p>
            <a:pPr marL="0" indent="0">
              <a:buNone/>
            </a:pPr>
            <a:r>
              <a:rPr lang="en-US" dirty="0">
                <a:solidFill>
                  <a:srgbClr val="660066"/>
                </a:solidFill>
              </a:rPr>
              <a:t>Instead, it is proposed that long-term memories become integrated into the </a:t>
            </a:r>
            <a:r>
              <a:rPr lang="en-US" dirty="0">
                <a:solidFill>
                  <a:srgbClr val="660066"/>
                </a:solidFill>
                <a:hlinkClick r:id="rId2"/>
              </a:rPr>
              <a:t>cerebral cortex</a:t>
            </a:r>
            <a:r>
              <a:rPr lang="en-US" dirty="0">
                <a:solidFill>
                  <a:srgbClr val="660066"/>
                </a:solidFill>
              </a:rPr>
              <a:t> (responsible for the higher order functions that make us human). This process is referred to as cortical integration; it protects the information stored in the brain.</a:t>
            </a:r>
          </a:p>
          <a:p>
            <a:endParaRPr lang="en-US" dirty="0"/>
          </a:p>
        </p:txBody>
      </p:sp>
    </p:spTree>
    <p:extLst>
      <p:ext uri="{BB962C8B-B14F-4D97-AF65-F5344CB8AC3E}">
        <p14:creationId xmlns:p14="http://schemas.microsoft.com/office/powerpoint/2010/main" val="313852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Practices from Cognitive Psychology that Improve Learning</a:t>
            </a:r>
            <a:endParaRPr lang="en-US" dirty="0">
              <a:solidFill>
                <a:srgbClr val="008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i="1" dirty="0" smtClean="0">
                <a:solidFill>
                  <a:srgbClr val="660066"/>
                </a:solidFill>
              </a:rPr>
              <a:t>These </a:t>
            </a:r>
            <a:r>
              <a:rPr lang="en-US" i="1" dirty="0">
                <a:solidFill>
                  <a:srgbClr val="660066"/>
                </a:solidFill>
              </a:rPr>
              <a:t>four strategies led to consistent and reliable increases in students’ grades, confidence, and engagement </a:t>
            </a:r>
            <a:r>
              <a:rPr lang="en-US" sz="1700" dirty="0"/>
              <a:t>(</a:t>
            </a:r>
            <a:r>
              <a:rPr lang="en-US" sz="1700" dirty="0" err="1"/>
              <a:t>Agarwal</a:t>
            </a:r>
            <a:r>
              <a:rPr lang="en-US" sz="1700" dirty="0"/>
              <a:t> et al., 2014). </a:t>
            </a:r>
            <a:r>
              <a:rPr lang="en-US" i="1" dirty="0" smtClean="0">
                <a:solidFill>
                  <a:srgbClr val="660066"/>
                </a:solidFill>
              </a:rPr>
              <a:t>Consistently</a:t>
            </a:r>
            <a:r>
              <a:rPr lang="en-US" i="1" dirty="0">
                <a:solidFill>
                  <a:srgbClr val="660066"/>
                </a:solidFill>
              </a:rPr>
              <a:t>, researchers see a dramatic increase in both short-term and long-term learning</a:t>
            </a:r>
            <a:r>
              <a:rPr lang="en-US" dirty="0"/>
              <a:t> </a:t>
            </a:r>
            <a:r>
              <a:rPr lang="en-US" sz="1700" dirty="0"/>
              <a:t>(</a:t>
            </a:r>
            <a:r>
              <a:rPr lang="en-US" sz="1700" dirty="0" err="1"/>
              <a:t>Adesope</a:t>
            </a:r>
            <a:r>
              <a:rPr lang="en-US" sz="1700" dirty="0"/>
              <a:t> et al., 2017).</a:t>
            </a:r>
          </a:p>
          <a:p>
            <a:pPr marL="0" indent="0">
              <a:buNone/>
            </a:pPr>
            <a:r>
              <a:rPr lang="en-US" i="1" dirty="0">
                <a:solidFill>
                  <a:srgbClr val="660066"/>
                </a:solidFill>
              </a:rPr>
              <a:t>T</a:t>
            </a:r>
            <a:r>
              <a:rPr lang="en-US" i="1" dirty="0" smtClean="0">
                <a:solidFill>
                  <a:srgbClr val="660066"/>
                </a:solidFill>
              </a:rPr>
              <a:t>hese </a:t>
            </a:r>
            <a:r>
              <a:rPr lang="en-US" i="1" dirty="0">
                <a:solidFill>
                  <a:srgbClr val="660066"/>
                </a:solidFill>
              </a:rPr>
              <a:t>strategies to have strong potential to boost learning for diverse students, grade levels, and </a:t>
            </a:r>
            <a:r>
              <a:rPr lang="en-US" i="1" dirty="0" smtClean="0">
                <a:solidFill>
                  <a:srgbClr val="660066"/>
                </a:solidFill>
              </a:rPr>
              <a:t>subject. </a:t>
            </a:r>
            <a:r>
              <a:rPr lang="en-US" i="1" dirty="0">
                <a:solidFill>
                  <a:srgbClr val="660066"/>
                </a:solidFill>
              </a:rPr>
              <a:t>T</a:t>
            </a:r>
            <a:r>
              <a:rPr lang="en-US" i="1" dirty="0" smtClean="0">
                <a:solidFill>
                  <a:srgbClr val="660066"/>
                </a:solidFill>
              </a:rPr>
              <a:t>hese </a:t>
            </a:r>
            <a:r>
              <a:rPr lang="en-US" i="1" dirty="0">
                <a:solidFill>
                  <a:srgbClr val="660066"/>
                </a:solidFill>
              </a:rPr>
              <a:t>strategies improve not just the learning of basic factual knowledge, but also skill learning </a:t>
            </a:r>
            <a:r>
              <a:rPr lang="en-US" i="1" dirty="0" smtClean="0">
                <a:solidFill>
                  <a:srgbClr val="660066"/>
                </a:solidFill>
              </a:rPr>
              <a:t>and </a:t>
            </a:r>
            <a:r>
              <a:rPr lang="en-US" i="1" dirty="0">
                <a:solidFill>
                  <a:srgbClr val="660066"/>
                </a:solidFill>
              </a:rPr>
              <a:t>critical thinking </a:t>
            </a:r>
            <a:r>
              <a:rPr lang="en-US" sz="1700" dirty="0" smtClean="0"/>
              <a:t>(</a:t>
            </a:r>
            <a:r>
              <a:rPr lang="en-US" sz="1700" dirty="0"/>
              <a:t>McDaniel, et al., 2013).</a:t>
            </a:r>
          </a:p>
          <a:p>
            <a:endParaRPr lang="en-US" dirty="0"/>
          </a:p>
        </p:txBody>
      </p:sp>
    </p:spTree>
    <p:extLst>
      <p:ext uri="{BB962C8B-B14F-4D97-AF65-F5344CB8AC3E}">
        <p14:creationId xmlns:p14="http://schemas.microsoft.com/office/powerpoint/2010/main" val="4120732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8000"/>
                </a:solidFill>
              </a:rPr>
              <a:t>Think-Pair-Share( 4 minutes)</a:t>
            </a:r>
            <a:endParaRPr lang="en-US" sz="4800" dirty="0">
              <a:solidFill>
                <a:srgbClr val="008000"/>
              </a:solidFill>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rgbClr val="660066"/>
                </a:solidFill>
              </a:rPr>
              <a:t>What teaching/learning strategies do you believe boost learning?</a:t>
            </a:r>
          </a:p>
          <a:p>
            <a:pPr marL="0" indent="0">
              <a:buNone/>
            </a:pPr>
            <a:endParaRPr lang="en-US" sz="4000" dirty="0" smtClean="0">
              <a:solidFill>
                <a:srgbClr val="660066"/>
              </a:solidFill>
            </a:endParaRPr>
          </a:p>
          <a:p>
            <a:pPr marL="0" indent="0">
              <a:buNone/>
            </a:pPr>
            <a:r>
              <a:rPr lang="en-US" sz="4000" dirty="0" smtClean="0">
                <a:solidFill>
                  <a:srgbClr val="660066"/>
                </a:solidFill>
              </a:rPr>
              <a:t>Think: one minute</a:t>
            </a:r>
          </a:p>
          <a:p>
            <a:pPr marL="0" indent="0">
              <a:buNone/>
            </a:pPr>
            <a:r>
              <a:rPr lang="en-US" sz="4000" dirty="0" smtClean="0">
                <a:solidFill>
                  <a:srgbClr val="660066"/>
                </a:solidFill>
              </a:rPr>
              <a:t>Write: One Minute</a:t>
            </a:r>
          </a:p>
          <a:p>
            <a:pPr marL="0" indent="0">
              <a:buNone/>
            </a:pPr>
            <a:r>
              <a:rPr lang="en-US" sz="4000" dirty="0" smtClean="0">
                <a:solidFill>
                  <a:srgbClr val="660066"/>
                </a:solidFill>
              </a:rPr>
              <a:t>Share: Two Minutes</a:t>
            </a:r>
            <a:endParaRPr lang="en-US" sz="4000" dirty="0">
              <a:solidFill>
                <a:srgbClr val="660066"/>
              </a:solidFill>
            </a:endParaRPr>
          </a:p>
        </p:txBody>
      </p:sp>
    </p:spTree>
    <p:extLst>
      <p:ext uri="{BB962C8B-B14F-4D97-AF65-F5344CB8AC3E}">
        <p14:creationId xmlns:p14="http://schemas.microsoft.com/office/powerpoint/2010/main" val="2912140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8000"/>
                </a:solidFill>
              </a:rPr>
              <a:t>Retrieval practice</a:t>
            </a:r>
            <a:r>
              <a:rPr lang="en-US" dirty="0">
                <a:solidFill>
                  <a:srgbClr val="008000"/>
                </a:solidFill>
              </a:rPr>
              <a:t> boosts learning </a:t>
            </a:r>
          </a:p>
        </p:txBody>
      </p:sp>
      <p:sp>
        <p:nvSpPr>
          <p:cNvPr id="3" name="Content Placeholder 2"/>
          <p:cNvSpPr>
            <a:spLocks noGrp="1"/>
          </p:cNvSpPr>
          <p:nvPr>
            <p:ph idx="1"/>
          </p:nvPr>
        </p:nvSpPr>
        <p:spPr/>
        <p:txBody>
          <a:bodyPr>
            <a:normAutofit fontScale="92500" lnSpcReduction="20000"/>
          </a:bodyPr>
          <a:lstStyle/>
          <a:p>
            <a:r>
              <a:rPr lang="en-US" dirty="0">
                <a:solidFill>
                  <a:srgbClr val="660066"/>
                </a:solidFill>
              </a:rPr>
              <a:t>Retrieval practice boosts learning by pulling information out of students’ heads </a:t>
            </a:r>
            <a:r>
              <a:rPr lang="en-US" dirty="0" smtClean="0">
                <a:solidFill>
                  <a:srgbClr val="660066"/>
                </a:solidFill>
              </a:rPr>
              <a:t>(</a:t>
            </a:r>
            <a:r>
              <a:rPr lang="en-US" dirty="0" err="1" smtClean="0">
                <a:solidFill>
                  <a:srgbClr val="660066"/>
                </a:solidFill>
              </a:rPr>
              <a:t>eg</a:t>
            </a:r>
            <a:r>
              <a:rPr lang="en-US" dirty="0" smtClean="0">
                <a:solidFill>
                  <a:srgbClr val="660066"/>
                </a:solidFill>
              </a:rPr>
              <a:t>. by </a:t>
            </a:r>
            <a:r>
              <a:rPr lang="en-US" dirty="0">
                <a:solidFill>
                  <a:srgbClr val="660066"/>
                </a:solidFill>
              </a:rPr>
              <a:t>responding to a brief writing </a:t>
            </a:r>
            <a:r>
              <a:rPr lang="en-US" dirty="0" smtClean="0">
                <a:solidFill>
                  <a:srgbClr val="660066"/>
                </a:solidFill>
              </a:rPr>
              <a:t>prompt)</a:t>
            </a:r>
            <a:r>
              <a:rPr lang="en-US" dirty="0">
                <a:solidFill>
                  <a:srgbClr val="660066"/>
                </a:solidFill>
              </a:rPr>
              <a:t>, rather than cramming information into their heads (by lecturing at students, for example). In the classroom, retrieval practice can take many forms, including a quick no-stakes quiz. When students are asked to retrieve new information, they don’t just show what they know, they solidify and expand it</a:t>
            </a:r>
            <a:r>
              <a:rPr lang="en-US" dirty="0" smtClean="0">
                <a:solidFill>
                  <a:srgbClr val="660066"/>
                </a:solidFill>
              </a:rPr>
              <a:t>.</a:t>
            </a:r>
            <a:r>
              <a:rPr lang="en-US" b="1" dirty="0"/>
              <a:t> </a:t>
            </a:r>
            <a:r>
              <a:rPr lang="en-US" sz="1900" b="1" dirty="0"/>
              <a:t>Lessons for learning: How cognitive psychology informs classroom </a:t>
            </a:r>
            <a:r>
              <a:rPr lang="en-US" sz="1900" b="1" dirty="0" smtClean="0"/>
              <a:t>practice, </a:t>
            </a:r>
            <a:r>
              <a:rPr lang="en-US" sz="1900" dirty="0" err="1" smtClean="0"/>
              <a:t>Pooja</a:t>
            </a:r>
            <a:r>
              <a:rPr lang="en-US" sz="1900" dirty="0" smtClean="0"/>
              <a:t> </a:t>
            </a:r>
            <a:r>
              <a:rPr lang="en-US" sz="1900" dirty="0"/>
              <a:t>K. </a:t>
            </a:r>
            <a:r>
              <a:rPr lang="en-US" sz="1900" dirty="0" err="1"/>
              <a:t>Agarwal</a:t>
            </a:r>
            <a:r>
              <a:rPr lang="en-US" sz="1900" dirty="0"/>
              <a:t> and Henry L. </a:t>
            </a:r>
            <a:r>
              <a:rPr lang="en-US" sz="1900" dirty="0" err="1"/>
              <a:t>Roediger</a:t>
            </a:r>
            <a:r>
              <a:rPr lang="en-US" sz="1900" dirty="0"/>
              <a:t> </a:t>
            </a:r>
            <a:r>
              <a:rPr lang="en-US" sz="1900" dirty="0" smtClean="0"/>
              <a:t>III, November </a:t>
            </a:r>
            <a:r>
              <a:rPr lang="en-US" sz="1900" dirty="0"/>
              <a:t>26, </a:t>
            </a:r>
            <a:r>
              <a:rPr lang="en-US" sz="1900" dirty="0" smtClean="0"/>
              <a:t>2018. Phi Delta </a:t>
            </a:r>
            <a:r>
              <a:rPr lang="en-US" sz="1900" dirty="0" err="1" smtClean="0"/>
              <a:t>Kappan</a:t>
            </a:r>
            <a:endParaRPr lang="en-US" sz="1900" dirty="0"/>
          </a:p>
          <a:p>
            <a:pPr marL="0" indent="0">
              <a:buNone/>
            </a:pPr>
            <a:endParaRPr lang="en-US" dirty="0">
              <a:solidFill>
                <a:srgbClr val="660066"/>
              </a:solidFill>
            </a:endParaRPr>
          </a:p>
        </p:txBody>
      </p:sp>
    </p:spTree>
    <p:extLst>
      <p:ext uri="{BB962C8B-B14F-4D97-AF65-F5344CB8AC3E}">
        <p14:creationId xmlns:p14="http://schemas.microsoft.com/office/powerpoint/2010/main" val="2732919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8000"/>
                </a:solidFill>
              </a:rPr>
              <a:t>Feedback </a:t>
            </a:r>
            <a:r>
              <a:rPr lang="en-US" dirty="0">
                <a:solidFill>
                  <a:srgbClr val="008000"/>
                </a:solidFill>
              </a:rPr>
              <a:t>boosts learning </a:t>
            </a:r>
          </a:p>
        </p:txBody>
      </p:sp>
      <p:sp>
        <p:nvSpPr>
          <p:cNvPr id="3" name="Content Placeholder 2"/>
          <p:cNvSpPr>
            <a:spLocks noGrp="1"/>
          </p:cNvSpPr>
          <p:nvPr>
            <p:ph idx="1"/>
          </p:nvPr>
        </p:nvSpPr>
        <p:spPr/>
        <p:txBody>
          <a:bodyPr>
            <a:normAutofit/>
          </a:bodyPr>
          <a:lstStyle/>
          <a:p>
            <a:pPr marL="0" indent="0">
              <a:buNone/>
            </a:pPr>
            <a:r>
              <a:rPr lang="en-US" sz="4000" i="1" dirty="0">
                <a:solidFill>
                  <a:srgbClr val="660066"/>
                </a:solidFill>
              </a:rPr>
              <a:t>Feedback </a:t>
            </a:r>
            <a:r>
              <a:rPr lang="en-US" sz="4000" dirty="0">
                <a:solidFill>
                  <a:srgbClr val="660066"/>
                </a:solidFill>
              </a:rPr>
              <a:t>boosts learning by revealing to students what they know and what they don’t know. At the same time, this increases students’ metacognition — their understanding about their own learning progress.</a:t>
            </a:r>
          </a:p>
        </p:txBody>
      </p:sp>
    </p:spTree>
    <p:extLst>
      <p:ext uri="{BB962C8B-B14F-4D97-AF65-F5344CB8AC3E}">
        <p14:creationId xmlns:p14="http://schemas.microsoft.com/office/powerpoint/2010/main" val="1515301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8000"/>
                </a:solidFill>
              </a:rPr>
              <a:t>Spaced practice</a:t>
            </a:r>
            <a:r>
              <a:rPr lang="en-US" dirty="0">
                <a:solidFill>
                  <a:srgbClr val="008000"/>
                </a:solidFill>
              </a:rPr>
              <a:t> boosts learning </a:t>
            </a:r>
          </a:p>
        </p:txBody>
      </p:sp>
      <p:sp>
        <p:nvSpPr>
          <p:cNvPr id="3" name="Content Placeholder 2"/>
          <p:cNvSpPr>
            <a:spLocks noGrp="1"/>
          </p:cNvSpPr>
          <p:nvPr>
            <p:ph idx="1"/>
          </p:nvPr>
        </p:nvSpPr>
        <p:spPr/>
        <p:txBody>
          <a:bodyPr>
            <a:noAutofit/>
          </a:bodyPr>
          <a:lstStyle/>
          <a:p>
            <a:pPr marL="0" indent="0">
              <a:buNone/>
            </a:pPr>
            <a:r>
              <a:rPr lang="en-US" sz="4000" i="1" dirty="0">
                <a:solidFill>
                  <a:srgbClr val="660066"/>
                </a:solidFill>
              </a:rPr>
              <a:t>Spaced practice</a:t>
            </a:r>
            <a:r>
              <a:rPr lang="en-US" sz="4000" dirty="0">
                <a:solidFill>
                  <a:srgbClr val="660066"/>
                </a:solidFill>
              </a:rPr>
              <a:t> boosts learning by spreading lessons and retrieval opportunities out over time so that new knowledge and skills are not crammed in all at once. By returning to content every so often, students’ knowledge has time to be consolidated and then refreshed.</a:t>
            </a:r>
          </a:p>
        </p:txBody>
      </p:sp>
    </p:spTree>
    <p:extLst>
      <p:ext uri="{BB962C8B-B14F-4D97-AF65-F5344CB8AC3E}">
        <p14:creationId xmlns:p14="http://schemas.microsoft.com/office/powerpoint/2010/main" val="2545667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008000"/>
                </a:solidFill>
              </a:rPr>
              <a:t>Interleaving</a:t>
            </a:r>
            <a:r>
              <a:rPr lang="en-US" dirty="0" smtClean="0">
                <a:solidFill>
                  <a:srgbClr val="008000"/>
                </a:solidFill>
              </a:rPr>
              <a:t> boosts </a:t>
            </a:r>
            <a:r>
              <a:rPr lang="en-US" dirty="0">
                <a:solidFill>
                  <a:srgbClr val="008000"/>
                </a:solidFill>
              </a:rPr>
              <a:t>learning </a:t>
            </a:r>
          </a:p>
        </p:txBody>
      </p:sp>
      <p:sp>
        <p:nvSpPr>
          <p:cNvPr id="3" name="Content Placeholder 2"/>
          <p:cNvSpPr>
            <a:spLocks noGrp="1"/>
          </p:cNvSpPr>
          <p:nvPr>
            <p:ph idx="1"/>
          </p:nvPr>
        </p:nvSpPr>
        <p:spPr>
          <a:xfrm>
            <a:off x="457200" y="1320800"/>
            <a:ext cx="8229600" cy="4805363"/>
          </a:xfrm>
        </p:spPr>
        <p:txBody>
          <a:bodyPr>
            <a:noAutofit/>
          </a:bodyPr>
          <a:lstStyle/>
          <a:p>
            <a:pPr marL="0" indent="0">
              <a:buNone/>
            </a:pPr>
            <a:r>
              <a:rPr lang="en-US" sz="3600" i="1" dirty="0">
                <a:solidFill>
                  <a:srgbClr val="660066"/>
                </a:solidFill>
              </a:rPr>
              <a:t>Interleaving</a:t>
            </a:r>
            <a:r>
              <a:rPr lang="en-US" sz="3600" dirty="0">
                <a:solidFill>
                  <a:srgbClr val="660066"/>
                </a:solidFill>
              </a:rPr>
              <a:t> — or practicing a mix of skills (such as doing addition, subtraction, multiplication, and division problems all in one sitting) — boosts learning by encouraging connections between and discrimination among closely related topics. Interleaving sometimes slows students’ initial learning of a concept, but it leads to greater retention and learning over time.</a:t>
            </a:r>
          </a:p>
        </p:txBody>
      </p:sp>
    </p:spTree>
    <p:extLst>
      <p:ext uri="{BB962C8B-B14F-4D97-AF65-F5344CB8AC3E}">
        <p14:creationId xmlns:p14="http://schemas.microsoft.com/office/powerpoint/2010/main" val="2239052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key principles of learning associated with cognitive </a:t>
            </a:r>
            <a:r>
              <a:rPr lang="en-US" dirty="0" smtClean="0">
                <a:solidFill>
                  <a:srgbClr val="008000"/>
                </a:solidFill>
              </a:rPr>
              <a:t>psychology</a:t>
            </a:r>
            <a:endParaRPr lang="en-US" dirty="0">
              <a:solidFill>
                <a:srgbClr val="008000"/>
              </a:solidFill>
            </a:endParaRPr>
          </a:p>
        </p:txBody>
      </p:sp>
      <p:sp>
        <p:nvSpPr>
          <p:cNvPr id="3" name="Content Placeholder 2"/>
          <p:cNvSpPr>
            <a:spLocks noGrp="1"/>
          </p:cNvSpPr>
          <p:nvPr>
            <p:ph idx="1"/>
          </p:nvPr>
        </p:nvSpPr>
        <p:spPr/>
        <p:txBody>
          <a:bodyPr>
            <a:normAutofit/>
          </a:bodyPr>
          <a:lstStyle/>
          <a:p>
            <a:r>
              <a:rPr lang="en-US" i="1" u="sng" dirty="0" smtClean="0">
                <a:solidFill>
                  <a:srgbClr val="660066"/>
                </a:solidFill>
              </a:rPr>
              <a:t>Instruction </a:t>
            </a:r>
            <a:r>
              <a:rPr lang="en-US" i="1" u="sng" dirty="0">
                <a:solidFill>
                  <a:srgbClr val="660066"/>
                </a:solidFill>
              </a:rPr>
              <a:t>should be well-organized</a:t>
            </a:r>
            <a:r>
              <a:rPr lang="en-US" i="1" dirty="0">
                <a:solidFill>
                  <a:srgbClr val="660066"/>
                </a:solidFill>
              </a:rPr>
              <a:t>. </a:t>
            </a:r>
            <a:r>
              <a:rPr lang="en-US" dirty="0">
                <a:solidFill>
                  <a:srgbClr val="660066"/>
                </a:solidFill>
              </a:rPr>
              <a:t>Well-organized materials easier to learn and to remember.</a:t>
            </a:r>
          </a:p>
          <a:p>
            <a:r>
              <a:rPr lang="en-US" i="1" u="sng" dirty="0">
                <a:solidFill>
                  <a:srgbClr val="660066"/>
                </a:solidFill>
              </a:rPr>
              <a:t>Instruction should be clearly structured</a:t>
            </a:r>
            <a:r>
              <a:rPr lang="en-US" u="sng" dirty="0">
                <a:solidFill>
                  <a:srgbClr val="660066"/>
                </a:solidFill>
              </a:rPr>
              <a:t>.</a:t>
            </a:r>
            <a:r>
              <a:rPr lang="en-US" dirty="0">
                <a:solidFill>
                  <a:srgbClr val="660066"/>
                </a:solidFill>
              </a:rPr>
              <a:t> Subject matters are said to have inherent structures – logical relationships between key ideas and concepts – which link the parts together</a:t>
            </a:r>
            <a:r>
              <a:rPr lang="en-US" dirty="0" smtClean="0">
                <a:solidFill>
                  <a:srgbClr val="660066"/>
                </a:solidFill>
              </a:rPr>
              <a:t>.</a:t>
            </a:r>
            <a:endParaRPr lang="en-US" dirty="0">
              <a:solidFill>
                <a:srgbClr val="660066"/>
              </a:solidFill>
            </a:endParaRPr>
          </a:p>
        </p:txBody>
      </p:sp>
    </p:spTree>
    <p:extLst>
      <p:ext uri="{BB962C8B-B14F-4D97-AF65-F5344CB8AC3E}">
        <p14:creationId xmlns:p14="http://schemas.microsoft.com/office/powerpoint/2010/main" val="194272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What is cognitive psychology?</a:t>
            </a:r>
            <a:endParaRPr lang="en-US" dirty="0">
              <a:solidFill>
                <a:srgbClr val="008000"/>
              </a:solidFill>
            </a:endParaRPr>
          </a:p>
        </p:txBody>
      </p:sp>
      <p:sp>
        <p:nvSpPr>
          <p:cNvPr id="3" name="Content Placeholder 2"/>
          <p:cNvSpPr>
            <a:spLocks noGrp="1"/>
          </p:cNvSpPr>
          <p:nvPr>
            <p:ph idx="1"/>
          </p:nvPr>
        </p:nvSpPr>
        <p:spPr/>
        <p:txBody>
          <a:bodyPr>
            <a:normAutofit/>
          </a:bodyPr>
          <a:lstStyle/>
          <a:p>
            <a:pPr marL="0" indent="0">
              <a:buNone/>
            </a:pPr>
            <a:r>
              <a:rPr lang="en-US" sz="4000" i="1" dirty="0" smtClean="0">
                <a:solidFill>
                  <a:srgbClr val="660066"/>
                </a:solidFill>
              </a:rPr>
              <a:t>A </a:t>
            </a:r>
            <a:r>
              <a:rPr lang="en-US" sz="4000" i="1" dirty="0">
                <a:solidFill>
                  <a:srgbClr val="660066"/>
                </a:solidFill>
              </a:rPr>
              <a:t>branch of </a:t>
            </a:r>
            <a:r>
              <a:rPr lang="en-US" sz="4000" b="1" i="1" dirty="0">
                <a:solidFill>
                  <a:srgbClr val="660066"/>
                </a:solidFill>
              </a:rPr>
              <a:t>psychology</a:t>
            </a:r>
            <a:r>
              <a:rPr lang="en-US" sz="4000" i="1" dirty="0">
                <a:solidFill>
                  <a:srgbClr val="660066"/>
                </a:solidFill>
              </a:rPr>
              <a:t> concerned with mental processes </a:t>
            </a:r>
            <a:r>
              <a:rPr lang="en-US" sz="4000" i="1" dirty="0" smtClean="0">
                <a:solidFill>
                  <a:srgbClr val="660066"/>
                </a:solidFill>
              </a:rPr>
              <a:t>(perception</a:t>
            </a:r>
            <a:r>
              <a:rPr lang="en-US" sz="4000" i="1" dirty="0">
                <a:solidFill>
                  <a:srgbClr val="660066"/>
                </a:solidFill>
              </a:rPr>
              <a:t>, thinking, learning, and memory) especially with respect to the internal events occurring between sensory stimulation and the overt expression of </a:t>
            </a:r>
            <a:r>
              <a:rPr lang="en-US" sz="4000" i="1" dirty="0" smtClean="0">
                <a:solidFill>
                  <a:srgbClr val="660066"/>
                </a:solidFill>
              </a:rPr>
              <a:t>behavior.</a:t>
            </a:r>
            <a:endParaRPr lang="en-US" sz="4000" i="1" dirty="0">
              <a:solidFill>
                <a:srgbClr val="660066"/>
              </a:solidFill>
            </a:endParaRPr>
          </a:p>
        </p:txBody>
      </p:sp>
    </p:spTree>
    <p:extLst>
      <p:ext uri="{BB962C8B-B14F-4D97-AF65-F5344CB8AC3E}">
        <p14:creationId xmlns:p14="http://schemas.microsoft.com/office/powerpoint/2010/main" val="1324119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key principles of learning associated with cognitive psychology</a:t>
            </a:r>
            <a:endParaRPr lang="en-US" dirty="0"/>
          </a:p>
        </p:txBody>
      </p:sp>
      <p:sp>
        <p:nvSpPr>
          <p:cNvPr id="3" name="Content Placeholder 2"/>
          <p:cNvSpPr>
            <a:spLocks noGrp="1"/>
          </p:cNvSpPr>
          <p:nvPr>
            <p:ph idx="1"/>
          </p:nvPr>
        </p:nvSpPr>
        <p:spPr/>
        <p:txBody>
          <a:bodyPr/>
          <a:lstStyle/>
          <a:p>
            <a:r>
              <a:rPr lang="en-US" i="1" u="sng" dirty="0">
                <a:solidFill>
                  <a:srgbClr val="660066"/>
                </a:solidFill>
              </a:rPr>
              <a:t>The perceptual features of the task are important</a:t>
            </a:r>
            <a:r>
              <a:rPr lang="en-US" dirty="0">
                <a:solidFill>
                  <a:srgbClr val="660066"/>
                </a:solidFill>
              </a:rPr>
              <a:t>. Learners attend selectively to different aspects of the environment. Thus, the way a problem is displayed is important if learners are to understand it</a:t>
            </a:r>
            <a:r>
              <a:rPr lang="en-US" dirty="0" smtClean="0">
                <a:solidFill>
                  <a:srgbClr val="660066"/>
                </a:solidFill>
              </a:rPr>
              <a:t>.</a:t>
            </a:r>
          </a:p>
          <a:p>
            <a:r>
              <a:rPr lang="en-US" i="1" u="sng" dirty="0" smtClean="0">
                <a:solidFill>
                  <a:srgbClr val="660066"/>
                </a:solidFill>
              </a:rPr>
              <a:t>Prior </a:t>
            </a:r>
            <a:r>
              <a:rPr lang="en-US" i="1" u="sng" dirty="0">
                <a:solidFill>
                  <a:srgbClr val="660066"/>
                </a:solidFill>
              </a:rPr>
              <a:t>knowledge is important</a:t>
            </a:r>
            <a:r>
              <a:rPr lang="en-US" dirty="0">
                <a:solidFill>
                  <a:srgbClr val="660066"/>
                </a:solidFill>
              </a:rPr>
              <a:t>. Things must fit with what is already known if it is to be </a:t>
            </a:r>
            <a:r>
              <a:rPr lang="en-US" dirty="0" smtClean="0">
                <a:solidFill>
                  <a:srgbClr val="660066"/>
                </a:solidFill>
              </a:rPr>
              <a:t>learned.</a:t>
            </a:r>
            <a:endParaRPr lang="en-US" dirty="0">
              <a:solidFill>
                <a:srgbClr val="660066"/>
              </a:solidFill>
            </a:endParaRPr>
          </a:p>
        </p:txBody>
      </p:sp>
    </p:spTree>
    <p:extLst>
      <p:ext uri="{BB962C8B-B14F-4D97-AF65-F5344CB8AC3E}">
        <p14:creationId xmlns:p14="http://schemas.microsoft.com/office/powerpoint/2010/main" val="3391152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key principles of learning associated with cognitive psychology</a:t>
            </a:r>
            <a:endParaRPr lang="en-US" dirty="0"/>
          </a:p>
        </p:txBody>
      </p:sp>
      <p:sp>
        <p:nvSpPr>
          <p:cNvPr id="3" name="Content Placeholder 2"/>
          <p:cNvSpPr>
            <a:spLocks noGrp="1"/>
          </p:cNvSpPr>
          <p:nvPr>
            <p:ph idx="1"/>
          </p:nvPr>
        </p:nvSpPr>
        <p:spPr/>
        <p:txBody>
          <a:bodyPr>
            <a:normAutofit fontScale="92500"/>
          </a:bodyPr>
          <a:lstStyle/>
          <a:p>
            <a:r>
              <a:rPr lang="en-US" i="1" u="sng" dirty="0">
                <a:solidFill>
                  <a:srgbClr val="660066"/>
                </a:solidFill>
              </a:rPr>
              <a:t>Differences between individuals are important as they will affect learning</a:t>
            </a:r>
            <a:r>
              <a:rPr lang="en-US" i="1" dirty="0">
                <a:solidFill>
                  <a:srgbClr val="660066"/>
                </a:solidFill>
              </a:rPr>
              <a:t>.</a:t>
            </a:r>
            <a:r>
              <a:rPr lang="en-US" dirty="0">
                <a:solidFill>
                  <a:srgbClr val="660066"/>
                </a:solidFill>
              </a:rPr>
              <a:t> Differences in ‘cognitive style’ or methods of approach influence learning</a:t>
            </a:r>
            <a:r>
              <a:rPr lang="en-US" dirty="0" smtClean="0">
                <a:solidFill>
                  <a:srgbClr val="660066"/>
                </a:solidFill>
              </a:rPr>
              <a:t>.</a:t>
            </a:r>
          </a:p>
          <a:p>
            <a:r>
              <a:rPr lang="en-US" i="1" u="sng" dirty="0" smtClean="0">
                <a:solidFill>
                  <a:srgbClr val="660066"/>
                </a:solidFill>
              </a:rPr>
              <a:t>Cognitive </a:t>
            </a:r>
            <a:r>
              <a:rPr lang="en-US" i="1" u="sng" dirty="0">
                <a:solidFill>
                  <a:srgbClr val="660066"/>
                </a:solidFill>
              </a:rPr>
              <a:t>feedback gives information to learners about their success or failure concerning the task at hand</a:t>
            </a:r>
            <a:r>
              <a:rPr lang="en-US" i="1" dirty="0">
                <a:solidFill>
                  <a:srgbClr val="660066"/>
                </a:solidFill>
              </a:rPr>
              <a:t>. </a:t>
            </a:r>
            <a:r>
              <a:rPr lang="en-US" dirty="0">
                <a:solidFill>
                  <a:srgbClr val="660066"/>
                </a:solidFill>
              </a:rPr>
              <a:t>Reinforcement can come through giving information – a ‘knowledge of results’ – rather than simply a reward.</a:t>
            </a:r>
          </a:p>
        </p:txBody>
      </p:sp>
    </p:spTree>
    <p:extLst>
      <p:ext uri="{BB962C8B-B14F-4D97-AF65-F5344CB8AC3E}">
        <p14:creationId xmlns:p14="http://schemas.microsoft.com/office/powerpoint/2010/main" val="4143308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2229"/>
          </a:xfrm>
        </p:spPr>
        <p:txBody>
          <a:bodyPr>
            <a:normAutofit fontScale="90000"/>
          </a:bodyPr>
          <a:lstStyle/>
          <a:p>
            <a:r>
              <a:rPr lang="en-US" dirty="0" smtClean="0">
                <a:solidFill>
                  <a:srgbClr val="00B050"/>
                </a:solidFill>
              </a:rPr>
              <a:t>Emotions, memory, and learning</a:t>
            </a:r>
            <a:endParaRPr lang="en-US" dirty="0">
              <a:solidFill>
                <a:srgbClr val="00B050"/>
              </a:solidFill>
            </a:endParaRPr>
          </a:p>
        </p:txBody>
      </p:sp>
      <p:sp>
        <p:nvSpPr>
          <p:cNvPr id="3" name="Content Placeholder 2"/>
          <p:cNvSpPr>
            <a:spLocks noGrp="1"/>
          </p:cNvSpPr>
          <p:nvPr>
            <p:ph idx="1"/>
          </p:nvPr>
        </p:nvSpPr>
        <p:spPr>
          <a:xfrm>
            <a:off x="457200" y="1006867"/>
            <a:ext cx="8229600" cy="5743253"/>
          </a:xfrm>
        </p:spPr>
        <p:txBody>
          <a:bodyPr>
            <a:noAutofit/>
          </a:bodyPr>
          <a:lstStyle/>
          <a:p>
            <a:pPr defTabSz="914400">
              <a:spcBef>
                <a:spcPts val="0"/>
              </a:spcBef>
            </a:pPr>
            <a:r>
              <a:rPr lang="en-US" sz="2800" dirty="0">
                <a:solidFill>
                  <a:srgbClr val="7030A0"/>
                </a:solidFill>
              </a:rPr>
              <a:t>Emotion has a substantial influence on the cognitive processes in humans, including perception, attention, learning, memory, reasoning, and problem solving</a:t>
            </a:r>
            <a:r>
              <a:rPr lang="en-US" sz="2800" dirty="0" smtClean="0">
                <a:solidFill>
                  <a:srgbClr val="7030A0"/>
                </a:solidFill>
              </a:rPr>
              <a:t>.</a:t>
            </a:r>
          </a:p>
          <a:p>
            <a:pPr defTabSz="914400">
              <a:spcBef>
                <a:spcPts val="0"/>
              </a:spcBef>
            </a:pPr>
            <a:endParaRPr lang="en-US" sz="2800" dirty="0">
              <a:solidFill>
                <a:srgbClr val="7030A0"/>
              </a:solidFill>
            </a:endParaRPr>
          </a:p>
          <a:p>
            <a:pPr defTabSz="914400">
              <a:spcBef>
                <a:spcPts val="0"/>
              </a:spcBef>
            </a:pPr>
            <a:r>
              <a:rPr lang="en-US" sz="2800" dirty="0" smtClean="0">
                <a:solidFill>
                  <a:srgbClr val="7030A0"/>
                </a:solidFill>
              </a:rPr>
              <a:t>Emotion </a:t>
            </a:r>
            <a:r>
              <a:rPr lang="en-US" sz="2800" dirty="0">
                <a:solidFill>
                  <a:srgbClr val="7030A0"/>
                </a:solidFill>
              </a:rPr>
              <a:t>has a particularly strong influence on attention, especially modulating the selectivity of attention as well as motivating action and behavior. </a:t>
            </a:r>
            <a:endParaRPr lang="en-US" sz="2800" dirty="0" smtClean="0">
              <a:solidFill>
                <a:srgbClr val="7030A0"/>
              </a:solidFill>
            </a:endParaRPr>
          </a:p>
          <a:p>
            <a:pPr defTabSz="914400">
              <a:spcBef>
                <a:spcPts val="0"/>
              </a:spcBef>
            </a:pPr>
            <a:endParaRPr lang="en-US" sz="2800" dirty="0">
              <a:solidFill>
                <a:srgbClr val="7030A0"/>
              </a:solidFill>
            </a:endParaRPr>
          </a:p>
          <a:p>
            <a:pPr defTabSz="914400">
              <a:spcBef>
                <a:spcPts val="0"/>
              </a:spcBef>
            </a:pPr>
            <a:r>
              <a:rPr lang="en-US" sz="2800" dirty="0" smtClean="0">
                <a:solidFill>
                  <a:srgbClr val="7030A0"/>
                </a:solidFill>
              </a:rPr>
              <a:t>This </a:t>
            </a:r>
            <a:r>
              <a:rPr lang="en-US" sz="2800" dirty="0">
                <a:solidFill>
                  <a:srgbClr val="7030A0"/>
                </a:solidFill>
              </a:rPr>
              <a:t>attentional and executive control is intimately linked to learning processes, as intrinsically limited attentional capacities are better focused on relevant information. </a:t>
            </a:r>
            <a:endParaRPr lang="en-US" sz="2800" dirty="0" smtClean="0">
              <a:solidFill>
                <a:srgbClr val="7030A0"/>
              </a:solidFill>
            </a:endParaRPr>
          </a:p>
          <a:p>
            <a:pPr defTabSz="914400">
              <a:spcBef>
                <a:spcPts val="0"/>
              </a:spcBef>
            </a:pPr>
            <a:endParaRPr lang="en-US" sz="2800" dirty="0">
              <a:solidFill>
                <a:srgbClr val="7030A0"/>
              </a:solidFill>
            </a:endParaRPr>
          </a:p>
          <a:p>
            <a:pPr marL="0" lvl="0" indent="0" defTabSz="914400">
              <a:spcBef>
                <a:spcPts val="0"/>
              </a:spcBef>
              <a:buNone/>
            </a:pPr>
            <a:endParaRPr lang="en-US" sz="2800" dirty="0"/>
          </a:p>
        </p:txBody>
      </p:sp>
    </p:spTree>
    <p:extLst>
      <p:ext uri="{BB962C8B-B14F-4D97-AF65-F5344CB8AC3E}">
        <p14:creationId xmlns:p14="http://schemas.microsoft.com/office/powerpoint/2010/main" val="1915738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solidFill>
                  <a:srgbClr val="00B050"/>
                </a:solidFill>
              </a:rPr>
              <a:t>Emotions, memory, and learning</a:t>
            </a:r>
            <a:endParaRPr lang="en-US" dirty="0"/>
          </a:p>
        </p:txBody>
      </p:sp>
      <p:sp>
        <p:nvSpPr>
          <p:cNvPr id="3" name="Content Placeholder 2"/>
          <p:cNvSpPr>
            <a:spLocks noGrp="1"/>
          </p:cNvSpPr>
          <p:nvPr>
            <p:ph idx="1"/>
          </p:nvPr>
        </p:nvSpPr>
        <p:spPr/>
        <p:txBody>
          <a:bodyPr/>
          <a:lstStyle/>
          <a:p>
            <a:pPr defTabSz="914400">
              <a:spcBef>
                <a:spcPts val="0"/>
              </a:spcBef>
            </a:pPr>
            <a:r>
              <a:rPr lang="en-US" dirty="0">
                <a:solidFill>
                  <a:srgbClr val="7030A0"/>
                </a:solidFill>
              </a:rPr>
              <a:t>Emotion also facilitates encoding and helps retrieval of information efficiently.</a:t>
            </a:r>
          </a:p>
          <a:p>
            <a:pPr defTabSz="914400">
              <a:spcBef>
                <a:spcPts val="0"/>
              </a:spcBef>
            </a:pPr>
            <a:endParaRPr lang="en-US" dirty="0">
              <a:solidFill>
                <a:srgbClr val="7030A0"/>
              </a:solidFill>
            </a:endParaRPr>
          </a:p>
          <a:p>
            <a:pPr defTabSz="914400">
              <a:spcBef>
                <a:spcPts val="0"/>
              </a:spcBef>
            </a:pPr>
            <a:r>
              <a:rPr lang="en-US" dirty="0">
                <a:solidFill>
                  <a:srgbClr val="7030A0"/>
                </a:solidFill>
              </a:rPr>
              <a:t>However, the effects of emotion on learning and memory are not always univalent, as studies have reported that emotion either enhances or impairs learning and long-term memory (LTM) retention, depending on a range of factors. </a:t>
            </a:r>
          </a:p>
          <a:p>
            <a:endParaRPr lang="en-US" dirty="0"/>
          </a:p>
        </p:txBody>
      </p:sp>
    </p:spTree>
    <p:extLst>
      <p:ext uri="{BB962C8B-B14F-4D97-AF65-F5344CB8AC3E}">
        <p14:creationId xmlns:p14="http://schemas.microsoft.com/office/powerpoint/2010/main" val="931991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0036"/>
          </a:xfrm>
        </p:spPr>
        <p:txBody>
          <a:bodyPr>
            <a:normAutofit fontScale="90000"/>
          </a:bodyPr>
          <a:lstStyle/>
          <a:p>
            <a:r>
              <a:rPr lang="en-US" dirty="0">
                <a:solidFill>
                  <a:srgbClr val="00B050"/>
                </a:solidFill>
              </a:rPr>
              <a:t>Emotions, memory, and learning</a:t>
            </a:r>
            <a:endParaRPr lang="en-US" dirty="0"/>
          </a:p>
        </p:txBody>
      </p:sp>
      <p:sp>
        <p:nvSpPr>
          <p:cNvPr id="3" name="Content Placeholder 2"/>
          <p:cNvSpPr>
            <a:spLocks noGrp="1"/>
          </p:cNvSpPr>
          <p:nvPr>
            <p:ph idx="1"/>
          </p:nvPr>
        </p:nvSpPr>
        <p:spPr>
          <a:xfrm>
            <a:off x="457200" y="1109609"/>
            <a:ext cx="8229600" cy="5640511"/>
          </a:xfrm>
        </p:spPr>
        <p:txBody>
          <a:bodyPr>
            <a:normAutofit fontScale="77500" lnSpcReduction="20000"/>
          </a:bodyPr>
          <a:lstStyle/>
          <a:p>
            <a:pPr lvl="0"/>
            <a:r>
              <a:rPr lang="en-US" dirty="0">
                <a:solidFill>
                  <a:srgbClr val="7030A0"/>
                </a:solidFill>
              </a:rPr>
              <a:t>Recent neuroimaging findings have indicated that the amygdala and prefrontal cortex cooperate with the medial temporal lobe in an integrated manner that affords (</a:t>
            </a:r>
            <a:r>
              <a:rPr lang="en-US" dirty="0" err="1">
                <a:solidFill>
                  <a:srgbClr val="7030A0"/>
                </a:solidFill>
              </a:rPr>
              <a:t>i</a:t>
            </a:r>
            <a:r>
              <a:rPr lang="en-US" dirty="0">
                <a:solidFill>
                  <a:srgbClr val="7030A0"/>
                </a:solidFill>
              </a:rPr>
              <a:t>) the amygdala modulating memory consolidation; (ii) the prefrontal cortex mediating memory encoding and formation; and (iii) the hippocampus for successful learning and LTM retention. </a:t>
            </a:r>
            <a:endParaRPr lang="en-US" dirty="0" smtClean="0">
              <a:solidFill>
                <a:srgbClr val="7030A0"/>
              </a:solidFill>
            </a:endParaRPr>
          </a:p>
          <a:p>
            <a:pPr lvl="0"/>
            <a:r>
              <a:rPr lang="en-US" dirty="0" smtClean="0">
                <a:solidFill>
                  <a:srgbClr val="7030A0"/>
                </a:solidFill>
              </a:rPr>
              <a:t>In </a:t>
            </a:r>
            <a:r>
              <a:rPr lang="en-US" dirty="0">
                <a:solidFill>
                  <a:srgbClr val="7030A0"/>
                </a:solidFill>
              </a:rPr>
              <a:t>addition to elucidating the memory-enhancing effects of emotion, neuroimaging findings extend our understanding of emotional influences on learning and memory processes</a:t>
            </a:r>
            <a:r>
              <a:rPr lang="en-US" dirty="0" smtClean="0">
                <a:solidFill>
                  <a:srgbClr val="7030A0"/>
                </a:solidFill>
              </a:rPr>
              <a:t>;</a:t>
            </a:r>
          </a:p>
          <a:p>
            <a:pPr lvl="0"/>
            <a:r>
              <a:rPr lang="en-US" dirty="0" smtClean="0">
                <a:solidFill>
                  <a:srgbClr val="7030A0"/>
                </a:solidFill>
              </a:rPr>
              <a:t>this </a:t>
            </a:r>
            <a:r>
              <a:rPr lang="en-US" dirty="0">
                <a:solidFill>
                  <a:srgbClr val="7030A0"/>
                </a:solidFill>
              </a:rPr>
              <a:t>knowledge may be useful for the design of effective educational curricula to provide a conducive learning environment for both traditional “live” learning in classrooms and “virtual” learning through online-based educational technologies.</a:t>
            </a:r>
          </a:p>
          <a:p>
            <a:endParaRPr lang="en-US" dirty="0">
              <a:solidFill>
                <a:srgbClr val="7030A0"/>
              </a:solidFill>
            </a:endParaRPr>
          </a:p>
        </p:txBody>
      </p:sp>
    </p:spTree>
    <p:extLst>
      <p:ext uri="{BB962C8B-B14F-4D97-AF65-F5344CB8AC3E}">
        <p14:creationId xmlns:p14="http://schemas.microsoft.com/office/powerpoint/2010/main" val="1381670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0310"/>
          </a:xfrm>
        </p:spPr>
        <p:txBody>
          <a:bodyPr>
            <a:normAutofit fontScale="90000"/>
          </a:bodyPr>
          <a:lstStyle/>
          <a:p>
            <a:r>
              <a:rPr lang="en-US" dirty="0">
                <a:solidFill>
                  <a:srgbClr val="00B050"/>
                </a:solidFill>
              </a:rPr>
              <a:t>Emotions, memory, and learning</a:t>
            </a:r>
            <a:endParaRPr lang="en-US" dirty="0"/>
          </a:p>
        </p:txBody>
      </p:sp>
      <p:sp>
        <p:nvSpPr>
          <p:cNvPr id="3" name="Content Placeholder 2"/>
          <p:cNvSpPr>
            <a:spLocks noGrp="1"/>
          </p:cNvSpPr>
          <p:nvPr>
            <p:ph idx="1"/>
          </p:nvPr>
        </p:nvSpPr>
        <p:spPr>
          <a:xfrm>
            <a:off x="106003" y="2198670"/>
            <a:ext cx="13007241" cy="8828015"/>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indent="0">
              <a:buNone/>
            </a:pPr>
            <a:endParaRPr lang="en-US" dirty="0"/>
          </a:p>
          <a:p>
            <a:pPr marL="0" indent="0">
              <a:buNone/>
            </a:pPr>
            <a:r>
              <a:rPr lang="en-US" sz="1400" dirty="0" smtClean="0"/>
              <a:t>Forum </a:t>
            </a:r>
            <a:r>
              <a:rPr lang="en-US" sz="1400" dirty="0"/>
              <a:t>Special Issue: Cognition in Neuropsychiatric Disorders|</a:t>
            </a:r>
            <a:r>
              <a:rPr lang="en-US" sz="1400" dirty="0">
                <a:hlinkClick r:id="rId2"/>
              </a:rPr>
              <a:t> Volume 16, ISSUE 1</a:t>
            </a:r>
            <a:r>
              <a:rPr lang="en-US" sz="1400" dirty="0"/>
              <a:t>, P6-8, January 01, 2012</a:t>
            </a:r>
          </a:p>
          <a:p>
            <a:pPr marL="0" indent="0">
              <a:buNone/>
            </a:pPr>
            <a:r>
              <a:rPr lang="en-US" sz="1400" b="1" dirty="0" smtClean="0"/>
              <a:t>What </a:t>
            </a:r>
            <a:r>
              <a:rPr lang="en-US" sz="1400" b="1" dirty="0"/>
              <a:t>is </a:t>
            </a:r>
            <a:r>
              <a:rPr lang="en-US" sz="1400" b="1" dirty="0" err="1"/>
              <a:t>neuropsychoanalysis</a:t>
            </a:r>
            <a:r>
              <a:rPr lang="en-US" sz="1400" b="1" dirty="0"/>
              <a:t>? Clinically relevant studies of the minded brain</a:t>
            </a:r>
          </a:p>
          <a:p>
            <a:pPr marL="0" indent="0">
              <a:buNone/>
            </a:pPr>
            <a:r>
              <a:rPr lang="en-US" sz="1400" dirty="0">
                <a:hlinkClick r:id="rId3" tooltip="Correspondence information about the author Jaak Panksepp"/>
              </a:rPr>
              <a:t>Jaak </a:t>
            </a:r>
            <a:r>
              <a:rPr lang="en-US" sz="1400" dirty="0" smtClean="0">
                <a:hlinkClick r:id="rId3" tooltip="Correspondence information about the author Jaak Panksepp"/>
              </a:rPr>
              <a:t>Panksepp</a:t>
            </a:r>
            <a:r>
              <a:rPr lang="en-US" sz="1400" dirty="0" smtClean="0"/>
              <a:t> </a:t>
            </a:r>
            <a:r>
              <a:rPr lang="en-US" sz="1400" dirty="0" err="1" smtClean="0"/>
              <a:t>and</a:t>
            </a:r>
            <a:r>
              <a:rPr lang="en-US" sz="1400" dirty="0" err="1" smtClean="0">
                <a:hlinkClick r:id="rId3" tooltip="Correspondence information about the author Mark Solms"/>
              </a:rPr>
              <a:t>Mark</a:t>
            </a:r>
            <a:r>
              <a:rPr lang="en-US" sz="1400" dirty="0" smtClean="0">
                <a:hlinkClick r:id="rId3" tooltip="Correspondence information about the author Mark Solms"/>
              </a:rPr>
              <a:t> </a:t>
            </a:r>
            <a:r>
              <a:rPr lang="en-US" sz="1400" dirty="0">
                <a:hlinkClick r:id="rId3" tooltip="Correspondence information about the author Mark Solms"/>
              </a:rPr>
              <a:t>Solms</a:t>
            </a:r>
            <a:endParaRPr lang="en-US" sz="1400" dirty="0"/>
          </a:p>
          <a:p>
            <a:pPr marL="0" indent="0">
              <a:buNone/>
            </a:pPr>
            <a:r>
              <a:rPr lang="en-US" sz="1400" dirty="0"/>
              <a:t>December 06, 2011DOI:</a:t>
            </a:r>
            <a:r>
              <a:rPr lang="en-US" sz="1400" dirty="0">
                <a:hlinkClick r:id="rId4"/>
              </a:rPr>
              <a:t>https://doi.org/10.1016/j.tics.2011.11.005</a:t>
            </a:r>
            <a:endParaRPr lang="en-US" sz="1400" dirty="0"/>
          </a:p>
          <a:p>
            <a:pPr marL="0" indent="0" defTabSz="914400">
              <a:spcBef>
                <a:spcPts val="0"/>
              </a:spcBef>
              <a:buNone/>
            </a:pPr>
            <a:endParaRPr lang="en-US" sz="1400" dirty="0"/>
          </a:p>
        </p:txBody>
      </p:sp>
      <p:pic>
        <p:nvPicPr>
          <p:cNvPr id="1025" name="Picture 1" descr="igure thumbnail g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818" y="1099334"/>
            <a:ext cx="5856269" cy="53528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5885" y="1099335"/>
            <a:ext cx="1445248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78089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8391"/>
          </a:xfrm>
        </p:spPr>
        <p:txBody>
          <a:bodyPr>
            <a:normAutofit fontScale="90000"/>
          </a:bodyPr>
          <a:lstStyle/>
          <a:p>
            <a:r>
              <a:rPr lang="en-US" dirty="0">
                <a:solidFill>
                  <a:srgbClr val="00B050"/>
                </a:solidFill>
              </a:rPr>
              <a:t>The musical brain</a:t>
            </a:r>
            <a:endParaRPr lang="en-US" dirty="0"/>
          </a:p>
        </p:txBody>
      </p:sp>
      <p:sp>
        <p:nvSpPr>
          <p:cNvPr id="3" name="Content Placeholder 2"/>
          <p:cNvSpPr>
            <a:spLocks noGrp="1"/>
          </p:cNvSpPr>
          <p:nvPr>
            <p:ph idx="1"/>
          </p:nvPr>
        </p:nvSpPr>
        <p:spPr>
          <a:xfrm>
            <a:off x="457200" y="965772"/>
            <a:ext cx="8229600" cy="5160392"/>
          </a:xfrm>
        </p:spPr>
        <p:txBody>
          <a:bodyPr>
            <a:normAutofit/>
          </a:bodyPr>
          <a:lstStyle/>
          <a:p>
            <a:pPr marL="0" indent="0">
              <a:buNone/>
            </a:pPr>
            <a:r>
              <a:rPr lang="en-US" sz="3600" i="1" dirty="0">
                <a:solidFill>
                  <a:srgbClr val="7030A0"/>
                </a:solidFill>
              </a:rPr>
              <a:t>It can bring us to tears or to our feet, drive us into battle or lull us to sleep. Music is indeed remarkable in its power over all humankind. Perhaps for that very reason, no human culture on earth has ever lived without it: people making music predates agriculture and perhaps even language. </a:t>
            </a:r>
          </a:p>
        </p:txBody>
      </p:sp>
    </p:spTree>
    <p:extLst>
      <p:ext uri="{BB962C8B-B14F-4D97-AF65-F5344CB8AC3E}">
        <p14:creationId xmlns:p14="http://schemas.microsoft.com/office/powerpoint/2010/main" val="225169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665"/>
          </a:xfrm>
        </p:spPr>
        <p:txBody>
          <a:bodyPr>
            <a:normAutofit fontScale="90000"/>
          </a:bodyPr>
          <a:lstStyle/>
          <a:p>
            <a:r>
              <a:rPr lang="en-US" dirty="0">
                <a:solidFill>
                  <a:srgbClr val="00B050"/>
                </a:solidFill>
              </a:rPr>
              <a:t>The musical brain</a:t>
            </a:r>
            <a:endParaRPr lang="en-US" dirty="0"/>
          </a:p>
        </p:txBody>
      </p:sp>
      <p:sp>
        <p:nvSpPr>
          <p:cNvPr id="3" name="Content Placeholder 2"/>
          <p:cNvSpPr>
            <a:spLocks noGrp="1"/>
          </p:cNvSpPr>
          <p:nvPr>
            <p:ph idx="1"/>
          </p:nvPr>
        </p:nvSpPr>
        <p:spPr>
          <a:xfrm>
            <a:off x="457200" y="873304"/>
            <a:ext cx="8229600" cy="5252860"/>
          </a:xfrm>
        </p:spPr>
        <p:txBody>
          <a:bodyPr>
            <a:noAutofit/>
          </a:bodyPr>
          <a:lstStyle/>
          <a:p>
            <a:pPr marL="0" indent="0">
              <a:buNone/>
            </a:pPr>
            <a:r>
              <a:rPr lang="en-US" sz="2400" dirty="0">
                <a:solidFill>
                  <a:srgbClr val="7030A0"/>
                </a:solidFill>
              </a:rPr>
              <a:t>R</a:t>
            </a:r>
            <a:r>
              <a:rPr lang="en-US" sz="2400" dirty="0" smtClean="0">
                <a:solidFill>
                  <a:srgbClr val="7030A0"/>
                </a:solidFill>
              </a:rPr>
              <a:t>esearchers </a:t>
            </a:r>
            <a:r>
              <a:rPr lang="en-US" sz="2400" dirty="0">
                <a:solidFill>
                  <a:srgbClr val="7030A0"/>
                </a:solidFill>
              </a:rPr>
              <a:t>have discovered that </a:t>
            </a:r>
            <a:r>
              <a:rPr lang="en-US" sz="2400" dirty="0" smtClean="0">
                <a:solidFill>
                  <a:srgbClr val="7030A0"/>
                </a:solidFill>
              </a:rPr>
              <a:t>music like language stimulates </a:t>
            </a:r>
            <a:r>
              <a:rPr lang="en-US" sz="2400" dirty="0">
                <a:solidFill>
                  <a:srgbClr val="7030A0"/>
                </a:solidFill>
              </a:rPr>
              <a:t>many areas in the brain, including regions normally involved in other kinds of thinking. </a:t>
            </a:r>
            <a:endParaRPr lang="en-US" sz="2400" dirty="0" smtClean="0">
              <a:solidFill>
                <a:srgbClr val="7030A0"/>
              </a:solidFill>
            </a:endParaRPr>
          </a:p>
          <a:p>
            <a:pPr marL="0" indent="0">
              <a:buNone/>
            </a:pPr>
            <a:r>
              <a:rPr lang="en-US" sz="2400" dirty="0" smtClean="0">
                <a:solidFill>
                  <a:srgbClr val="7030A0"/>
                </a:solidFill>
              </a:rPr>
              <a:t>Mark </a:t>
            </a:r>
            <a:r>
              <a:rPr lang="en-US" sz="2400" dirty="0">
                <a:solidFill>
                  <a:srgbClr val="7030A0"/>
                </a:solidFill>
              </a:rPr>
              <a:t>Jude </a:t>
            </a:r>
            <a:r>
              <a:rPr lang="en-US" sz="2400" dirty="0" err="1">
                <a:solidFill>
                  <a:srgbClr val="7030A0"/>
                </a:solidFill>
              </a:rPr>
              <a:t>Tramo</a:t>
            </a:r>
            <a:r>
              <a:rPr lang="en-US" sz="2400" dirty="0">
                <a:solidFill>
                  <a:srgbClr val="7030A0"/>
                </a:solidFill>
              </a:rPr>
              <a:t> of the Harvard Medical School argues in a recent issue of </a:t>
            </a:r>
            <a:r>
              <a:rPr lang="en-US" sz="2400" i="1" dirty="0">
                <a:solidFill>
                  <a:srgbClr val="7030A0"/>
                </a:solidFill>
              </a:rPr>
              <a:t>Science</a:t>
            </a:r>
            <a:r>
              <a:rPr lang="en-US" sz="2400" dirty="0">
                <a:solidFill>
                  <a:srgbClr val="7030A0"/>
                </a:solidFill>
              </a:rPr>
              <a:t> that the brain doesn't have a specific "music </a:t>
            </a:r>
            <a:r>
              <a:rPr lang="en-US" sz="2400" dirty="0" smtClean="0">
                <a:solidFill>
                  <a:srgbClr val="7030A0"/>
                </a:solidFill>
              </a:rPr>
              <a:t>center"  </a:t>
            </a:r>
          </a:p>
          <a:p>
            <a:pPr marL="0" indent="0">
              <a:buNone/>
            </a:pPr>
            <a:r>
              <a:rPr lang="en-US" sz="2400" dirty="0" smtClean="0">
                <a:solidFill>
                  <a:srgbClr val="7030A0"/>
                </a:solidFill>
              </a:rPr>
              <a:t>As </a:t>
            </a:r>
            <a:r>
              <a:rPr lang="en-US" sz="2400" dirty="0">
                <a:solidFill>
                  <a:srgbClr val="7030A0"/>
                </a:solidFill>
              </a:rPr>
              <a:t>an example, he points to the left </a:t>
            </a:r>
            <a:r>
              <a:rPr lang="en-US" sz="2400" dirty="0" err="1">
                <a:solidFill>
                  <a:srgbClr val="7030A0"/>
                </a:solidFill>
              </a:rPr>
              <a:t>planum</a:t>
            </a:r>
            <a:r>
              <a:rPr lang="en-US" sz="2400" dirty="0">
                <a:solidFill>
                  <a:srgbClr val="7030A0"/>
                </a:solidFill>
              </a:rPr>
              <a:t> </a:t>
            </a:r>
            <a:r>
              <a:rPr lang="en-US" sz="2400" dirty="0" err="1">
                <a:solidFill>
                  <a:srgbClr val="7030A0"/>
                </a:solidFill>
              </a:rPr>
              <a:t>temporale</a:t>
            </a:r>
            <a:r>
              <a:rPr lang="en-US" sz="2400" dirty="0">
                <a:solidFill>
                  <a:srgbClr val="7030A0"/>
                </a:solidFill>
              </a:rPr>
              <a:t>. This tiny brain region is critical to the golden musical gift of perfect </a:t>
            </a:r>
            <a:r>
              <a:rPr lang="en-US" sz="2400" dirty="0" smtClean="0">
                <a:solidFill>
                  <a:srgbClr val="7030A0"/>
                </a:solidFill>
              </a:rPr>
              <a:t>pitch the </a:t>
            </a:r>
            <a:r>
              <a:rPr lang="en-US" sz="2400" dirty="0">
                <a:solidFill>
                  <a:srgbClr val="7030A0"/>
                </a:solidFill>
              </a:rPr>
              <a:t>rare ability to recognize by ear a perfect middle </a:t>
            </a:r>
            <a:r>
              <a:rPr lang="en-US" sz="2400" dirty="0" smtClean="0">
                <a:solidFill>
                  <a:srgbClr val="7030A0"/>
                </a:solidFill>
              </a:rPr>
              <a:t>C</a:t>
            </a:r>
          </a:p>
          <a:p>
            <a:pPr marL="0" indent="0">
              <a:buNone/>
            </a:pPr>
            <a:r>
              <a:rPr lang="en-US" sz="2400" dirty="0">
                <a:solidFill>
                  <a:srgbClr val="7030A0"/>
                </a:solidFill>
              </a:rPr>
              <a:t>T</a:t>
            </a:r>
            <a:r>
              <a:rPr lang="en-US" sz="2400" dirty="0" smtClean="0">
                <a:solidFill>
                  <a:srgbClr val="7030A0"/>
                </a:solidFill>
              </a:rPr>
              <a:t>he </a:t>
            </a:r>
            <a:r>
              <a:rPr lang="en-US" sz="2400" dirty="0">
                <a:solidFill>
                  <a:srgbClr val="7030A0"/>
                </a:solidFill>
              </a:rPr>
              <a:t>left </a:t>
            </a:r>
            <a:r>
              <a:rPr lang="en-US" sz="2400" dirty="0" err="1">
                <a:solidFill>
                  <a:srgbClr val="7030A0"/>
                </a:solidFill>
              </a:rPr>
              <a:t>planum</a:t>
            </a:r>
            <a:r>
              <a:rPr lang="en-US" sz="2400" dirty="0">
                <a:solidFill>
                  <a:srgbClr val="7030A0"/>
                </a:solidFill>
              </a:rPr>
              <a:t> </a:t>
            </a:r>
            <a:r>
              <a:rPr lang="en-US" sz="2400" dirty="0" err="1">
                <a:solidFill>
                  <a:srgbClr val="7030A0"/>
                </a:solidFill>
              </a:rPr>
              <a:t>temporale</a:t>
            </a:r>
            <a:r>
              <a:rPr lang="en-US" sz="2400" dirty="0">
                <a:solidFill>
                  <a:srgbClr val="7030A0"/>
                </a:solidFill>
              </a:rPr>
              <a:t> also plays an important role in language processing. </a:t>
            </a:r>
            <a:endParaRPr lang="en-US" sz="2400" dirty="0" smtClean="0">
              <a:solidFill>
                <a:srgbClr val="7030A0"/>
              </a:solidFill>
            </a:endParaRPr>
          </a:p>
          <a:p>
            <a:pPr marL="0" indent="0">
              <a:buNone/>
            </a:pPr>
            <a:r>
              <a:rPr lang="en-US" sz="2400" dirty="0">
                <a:solidFill>
                  <a:srgbClr val="7030A0"/>
                </a:solidFill>
              </a:rPr>
              <a:t>T</a:t>
            </a:r>
            <a:r>
              <a:rPr lang="en-US" sz="2400" dirty="0" smtClean="0">
                <a:solidFill>
                  <a:srgbClr val="7030A0"/>
                </a:solidFill>
              </a:rPr>
              <a:t>here is </a:t>
            </a:r>
            <a:r>
              <a:rPr lang="en-US" sz="2400" dirty="0">
                <a:solidFill>
                  <a:srgbClr val="7030A0"/>
                </a:solidFill>
              </a:rPr>
              <a:t>"no grossly identifiable brain structure that works solely during music cognition. However, distinctive patterns of neural activity within the auditory cortex and other areas of the brain may imbue specificity to the processing of music." </a:t>
            </a:r>
            <a:r>
              <a:rPr lang="en-US" sz="2400" dirty="0" smtClean="0">
                <a:solidFill>
                  <a:srgbClr val="7030A0"/>
                </a:solidFill>
              </a:rPr>
              <a:t>(</a:t>
            </a:r>
            <a:r>
              <a:rPr lang="en-US" sz="2400" dirty="0" err="1" smtClean="0">
                <a:solidFill>
                  <a:srgbClr val="7030A0"/>
                </a:solidFill>
              </a:rPr>
              <a:t>Tramo</a:t>
            </a:r>
            <a:r>
              <a:rPr lang="en-US" sz="2400" dirty="0" smtClean="0">
                <a:solidFill>
                  <a:srgbClr val="7030A0"/>
                </a:solidFill>
              </a:rPr>
              <a:t>)</a:t>
            </a:r>
            <a:endParaRPr lang="en-US" sz="2400" dirty="0">
              <a:solidFill>
                <a:srgbClr val="7030A0"/>
              </a:solidFill>
            </a:endParaRPr>
          </a:p>
        </p:txBody>
      </p:sp>
    </p:spTree>
    <p:extLst>
      <p:ext uri="{BB962C8B-B14F-4D97-AF65-F5344CB8AC3E}">
        <p14:creationId xmlns:p14="http://schemas.microsoft.com/office/powerpoint/2010/main" val="976755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504"/>
          </a:xfrm>
        </p:spPr>
        <p:txBody>
          <a:bodyPr>
            <a:normAutofit fontScale="90000"/>
          </a:bodyPr>
          <a:lstStyle/>
          <a:p>
            <a:r>
              <a:rPr lang="en-US" dirty="0" smtClean="0">
                <a:solidFill>
                  <a:srgbClr val="00B050"/>
                </a:solidFill>
              </a:rPr>
              <a:t>The musical brain</a:t>
            </a:r>
            <a:endParaRPr lang="en-US" dirty="0">
              <a:solidFill>
                <a:srgbClr val="00B050"/>
              </a:solidFill>
            </a:endParaRPr>
          </a:p>
        </p:txBody>
      </p:sp>
      <p:sp>
        <p:nvSpPr>
          <p:cNvPr id="3" name="Content Placeholder 2"/>
          <p:cNvSpPr>
            <a:spLocks noGrp="1"/>
          </p:cNvSpPr>
          <p:nvPr>
            <p:ph idx="1"/>
          </p:nvPr>
        </p:nvSpPr>
        <p:spPr>
          <a:xfrm>
            <a:off x="457200" y="914400"/>
            <a:ext cx="8229600" cy="5943600"/>
          </a:xfrm>
        </p:spPr>
        <p:txBody>
          <a:bodyPr>
            <a:normAutofit lnSpcReduction="10000"/>
          </a:bodyPr>
          <a:lstStyle/>
          <a:p>
            <a:r>
              <a:rPr lang="en-US" dirty="0">
                <a:solidFill>
                  <a:srgbClr val="7030A0"/>
                </a:solidFill>
              </a:rPr>
              <a:t>M</a:t>
            </a:r>
            <a:r>
              <a:rPr lang="en-US" dirty="0" smtClean="0">
                <a:solidFill>
                  <a:srgbClr val="7030A0"/>
                </a:solidFill>
              </a:rPr>
              <a:t>usic </a:t>
            </a:r>
            <a:r>
              <a:rPr lang="en-US" dirty="0">
                <a:solidFill>
                  <a:srgbClr val="7030A0"/>
                </a:solidFill>
              </a:rPr>
              <a:t>stimulates our drive to find patterns in the environment. </a:t>
            </a:r>
            <a:endParaRPr lang="en-US" dirty="0" smtClean="0">
              <a:solidFill>
                <a:srgbClr val="7030A0"/>
              </a:solidFill>
            </a:endParaRPr>
          </a:p>
          <a:p>
            <a:r>
              <a:rPr lang="en-US" dirty="0" smtClean="0">
                <a:solidFill>
                  <a:srgbClr val="7030A0"/>
                </a:solidFill>
              </a:rPr>
              <a:t>Our </a:t>
            </a:r>
            <a:r>
              <a:rPr lang="en-US" dirty="0">
                <a:solidFill>
                  <a:srgbClr val="7030A0"/>
                </a:solidFill>
              </a:rPr>
              <a:t>brain is constantly trying to make order out of disorder, and music is a fantastic pattern game for our higher cognitive </a:t>
            </a:r>
            <a:r>
              <a:rPr lang="en-US" dirty="0" smtClean="0">
                <a:solidFill>
                  <a:srgbClr val="7030A0"/>
                </a:solidFill>
              </a:rPr>
              <a:t>centers</a:t>
            </a:r>
          </a:p>
          <a:p>
            <a:r>
              <a:rPr lang="en-US" dirty="0" smtClean="0">
                <a:solidFill>
                  <a:srgbClr val="7030A0"/>
                </a:solidFill>
              </a:rPr>
              <a:t>From </a:t>
            </a:r>
            <a:r>
              <a:rPr lang="en-US" dirty="0">
                <a:solidFill>
                  <a:srgbClr val="7030A0"/>
                </a:solidFill>
              </a:rPr>
              <a:t>our culture, we learn (even if unconsciously) about musical structures, tones and other ways of understanding music as it unfolds over </a:t>
            </a:r>
            <a:r>
              <a:rPr lang="en-US" dirty="0" smtClean="0">
                <a:solidFill>
                  <a:srgbClr val="7030A0"/>
                </a:solidFill>
              </a:rPr>
              <a:t>time </a:t>
            </a:r>
          </a:p>
          <a:p>
            <a:r>
              <a:rPr lang="en-US" dirty="0">
                <a:solidFill>
                  <a:srgbClr val="7030A0"/>
                </a:solidFill>
              </a:rPr>
              <a:t>O</a:t>
            </a:r>
            <a:r>
              <a:rPr lang="en-US" dirty="0" smtClean="0">
                <a:solidFill>
                  <a:srgbClr val="7030A0"/>
                </a:solidFill>
              </a:rPr>
              <a:t>ur </a:t>
            </a:r>
            <a:r>
              <a:rPr lang="en-US" dirty="0">
                <a:solidFill>
                  <a:srgbClr val="7030A0"/>
                </a:solidFill>
              </a:rPr>
              <a:t>brains are exercised by extracting different patterns and groupings from music's </a:t>
            </a:r>
            <a:r>
              <a:rPr lang="en-US" dirty="0" smtClean="0">
                <a:solidFill>
                  <a:srgbClr val="7030A0"/>
                </a:solidFill>
              </a:rPr>
              <a:t>performance</a:t>
            </a:r>
            <a:endParaRPr lang="en-US" dirty="0">
              <a:solidFill>
                <a:srgbClr val="7030A0"/>
              </a:solidFill>
            </a:endParaRPr>
          </a:p>
        </p:txBody>
      </p:sp>
    </p:spTree>
    <p:extLst>
      <p:ext uri="{BB962C8B-B14F-4D97-AF65-F5344CB8AC3E}">
        <p14:creationId xmlns:p14="http://schemas.microsoft.com/office/powerpoint/2010/main" val="233607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1955"/>
          </a:xfrm>
        </p:spPr>
        <p:txBody>
          <a:bodyPr>
            <a:normAutofit fontScale="90000"/>
          </a:bodyPr>
          <a:lstStyle/>
          <a:p>
            <a:r>
              <a:rPr lang="en-US" dirty="0">
                <a:solidFill>
                  <a:srgbClr val="00B050"/>
                </a:solidFill>
              </a:rPr>
              <a:t>The musical brain</a:t>
            </a:r>
            <a:endParaRPr lang="en-US" dirty="0"/>
          </a:p>
        </p:txBody>
      </p:sp>
      <p:sp>
        <p:nvSpPr>
          <p:cNvPr id="3" name="Content Placeholder 2"/>
          <p:cNvSpPr>
            <a:spLocks noGrp="1"/>
          </p:cNvSpPr>
          <p:nvPr>
            <p:ph idx="1"/>
          </p:nvPr>
        </p:nvSpPr>
        <p:spPr>
          <a:xfrm>
            <a:off x="457200" y="924673"/>
            <a:ext cx="8229600" cy="5825447"/>
          </a:xfrm>
        </p:spPr>
        <p:txBody>
          <a:bodyPr>
            <a:normAutofit fontScale="85000" lnSpcReduction="10000"/>
          </a:bodyPr>
          <a:lstStyle/>
          <a:p>
            <a:pPr marL="0" indent="0">
              <a:buNone/>
            </a:pPr>
            <a:r>
              <a:rPr lang="en-US" dirty="0">
                <a:solidFill>
                  <a:srgbClr val="7030A0"/>
                </a:solidFill>
              </a:rPr>
              <a:t>M</a:t>
            </a:r>
            <a:r>
              <a:rPr lang="en-US" dirty="0" smtClean="0">
                <a:solidFill>
                  <a:srgbClr val="7030A0"/>
                </a:solidFill>
              </a:rPr>
              <a:t>usic </a:t>
            </a:r>
            <a:r>
              <a:rPr lang="en-US" dirty="0">
                <a:solidFill>
                  <a:srgbClr val="7030A0"/>
                </a:solidFill>
              </a:rPr>
              <a:t>goes much deeper than </a:t>
            </a:r>
            <a:r>
              <a:rPr lang="en-US" dirty="0" smtClean="0">
                <a:solidFill>
                  <a:srgbClr val="7030A0"/>
                </a:solidFill>
              </a:rPr>
              <a:t>that below </a:t>
            </a:r>
            <a:r>
              <a:rPr lang="en-US" dirty="0">
                <a:solidFill>
                  <a:srgbClr val="7030A0"/>
                </a:solidFill>
              </a:rPr>
              <a:t>the outer layers of the auditory and visual cortex to the limbic system, which controls our emotions. </a:t>
            </a:r>
            <a:endParaRPr lang="en-US" dirty="0" smtClean="0">
              <a:solidFill>
                <a:srgbClr val="7030A0"/>
              </a:solidFill>
            </a:endParaRPr>
          </a:p>
          <a:p>
            <a:pPr marL="0" indent="0">
              <a:buNone/>
            </a:pPr>
            <a:r>
              <a:rPr lang="en-US" dirty="0" smtClean="0">
                <a:solidFill>
                  <a:srgbClr val="7030A0"/>
                </a:solidFill>
              </a:rPr>
              <a:t>The </a:t>
            </a:r>
            <a:r>
              <a:rPr lang="en-US" dirty="0">
                <a:solidFill>
                  <a:srgbClr val="7030A0"/>
                </a:solidFill>
              </a:rPr>
              <a:t>emotions generated there produce a number of well-known physiological responses. </a:t>
            </a:r>
            <a:endParaRPr lang="en-US" dirty="0" smtClean="0">
              <a:solidFill>
                <a:srgbClr val="7030A0"/>
              </a:solidFill>
            </a:endParaRPr>
          </a:p>
          <a:p>
            <a:pPr marL="0" indent="0">
              <a:buNone/>
            </a:pPr>
            <a:r>
              <a:rPr lang="en-US" dirty="0" smtClean="0">
                <a:solidFill>
                  <a:srgbClr val="7030A0"/>
                </a:solidFill>
              </a:rPr>
              <a:t>Sadness</a:t>
            </a:r>
            <a:r>
              <a:rPr lang="en-US" dirty="0">
                <a:solidFill>
                  <a:srgbClr val="7030A0"/>
                </a:solidFill>
              </a:rPr>
              <a:t>, for instance, automatically causes pulse to slow, blood pressure to rise, a drop in the skin's conductivity and a rise in temperature</a:t>
            </a:r>
            <a:r>
              <a:rPr lang="en-US" dirty="0" smtClean="0">
                <a:solidFill>
                  <a:srgbClr val="7030A0"/>
                </a:solidFill>
              </a:rPr>
              <a:t>.</a:t>
            </a:r>
          </a:p>
          <a:p>
            <a:pPr marL="0" indent="0">
              <a:buNone/>
            </a:pPr>
            <a:r>
              <a:rPr lang="en-US" dirty="0" smtClean="0">
                <a:solidFill>
                  <a:srgbClr val="7030A0"/>
                </a:solidFill>
              </a:rPr>
              <a:t>Fear </a:t>
            </a:r>
            <a:r>
              <a:rPr lang="en-US" dirty="0">
                <a:solidFill>
                  <a:srgbClr val="7030A0"/>
                </a:solidFill>
              </a:rPr>
              <a:t>increases heart rate; happiness makes you breathe faster. </a:t>
            </a:r>
            <a:endParaRPr lang="en-US" dirty="0" smtClean="0">
              <a:solidFill>
                <a:srgbClr val="7030A0"/>
              </a:solidFill>
            </a:endParaRPr>
          </a:p>
          <a:p>
            <a:pPr marL="0" indent="0">
              <a:buNone/>
            </a:pPr>
            <a:r>
              <a:rPr lang="en-US" dirty="0">
                <a:solidFill>
                  <a:srgbClr val="7030A0"/>
                </a:solidFill>
              </a:rPr>
              <a:t>M</a:t>
            </a:r>
            <a:r>
              <a:rPr lang="en-US" dirty="0" smtClean="0">
                <a:solidFill>
                  <a:srgbClr val="7030A0"/>
                </a:solidFill>
              </a:rPr>
              <a:t>usic </a:t>
            </a:r>
            <a:r>
              <a:rPr lang="en-US" dirty="0">
                <a:solidFill>
                  <a:srgbClr val="7030A0"/>
                </a:solidFill>
              </a:rPr>
              <a:t>directly elicits a range of emotions. Music with a quick tempo in a major </a:t>
            </a:r>
            <a:r>
              <a:rPr lang="en-US" dirty="0" smtClean="0">
                <a:solidFill>
                  <a:srgbClr val="7030A0"/>
                </a:solidFill>
              </a:rPr>
              <a:t>key</a:t>
            </a:r>
            <a:r>
              <a:rPr lang="en-US" dirty="0">
                <a:solidFill>
                  <a:srgbClr val="7030A0"/>
                </a:solidFill>
              </a:rPr>
              <a:t> </a:t>
            </a:r>
            <a:r>
              <a:rPr lang="en-US" dirty="0" smtClean="0">
                <a:solidFill>
                  <a:srgbClr val="7030A0"/>
                </a:solidFill>
              </a:rPr>
              <a:t>brings </a:t>
            </a:r>
            <a:r>
              <a:rPr lang="en-US" dirty="0">
                <a:solidFill>
                  <a:srgbClr val="7030A0"/>
                </a:solidFill>
              </a:rPr>
              <a:t>about all the physical changes associated with happiness in listeners. In contrast, a slow tempo and minor key led to sadness. </a:t>
            </a:r>
          </a:p>
        </p:txBody>
      </p:sp>
    </p:spTree>
    <p:extLst>
      <p:ext uri="{BB962C8B-B14F-4D97-AF65-F5344CB8AC3E}">
        <p14:creationId xmlns:p14="http://schemas.microsoft.com/office/powerpoint/2010/main" val="127991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What is Neuroscience?</a:t>
            </a:r>
            <a:endParaRPr lang="en-US" dirty="0">
              <a:solidFill>
                <a:srgbClr val="008000"/>
              </a:solidFill>
            </a:endParaRPr>
          </a:p>
        </p:txBody>
      </p:sp>
      <p:sp>
        <p:nvSpPr>
          <p:cNvPr id="3" name="Content Placeholder 2"/>
          <p:cNvSpPr>
            <a:spLocks noGrp="1"/>
          </p:cNvSpPr>
          <p:nvPr>
            <p:ph idx="1"/>
          </p:nvPr>
        </p:nvSpPr>
        <p:spPr/>
        <p:txBody>
          <a:bodyPr>
            <a:noAutofit/>
          </a:bodyPr>
          <a:lstStyle/>
          <a:p>
            <a:pPr marL="0" indent="0">
              <a:buNone/>
            </a:pPr>
            <a:r>
              <a:rPr lang="en-US" sz="4400" i="1" dirty="0" smtClean="0">
                <a:solidFill>
                  <a:srgbClr val="660066"/>
                </a:solidFill>
              </a:rPr>
              <a:t>A </a:t>
            </a:r>
            <a:r>
              <a:rPr lang="en-US" sz="4400" i="1" dirty="0">
                <a:solidFill>
                  <a:srgbClr val="660066"/>
                </a:solidFill>
              </a:rPr>
              <a:t>branch </a:t>
            </a:r>
            <a:r>
              <a:rPr lang="en-US" sz="4400" i="1" dirty="0" smtClean="0">
                <a:solidFill>
                  <a:srgbClr val="660066"/>
                </a:solidFill>
              </a:rPr>
              <a:t>of </a:t>
            </a:r>
            <a:r>
              <a:rPr lang="en-US" sz="4400" i="1" dirty="0">
                <a:solidFill>
                  <a:srgbClr val="660066"/>
                </a:solidFill>
              </a:rPr>
              <a:t>the life sciences that deals with the anatomy, physiology, biochemistry, or molecular biology of nerves and nervous tissue and especially with their relation to behavior and learning.</a:t>
            </a:r>
          </a:p>
        </p:txBody>
      </p:sp>
    </p:spTree>
    <p:extLst>
      <p:ext uri="{BB962C8B-B14F-4D97-AF65-F5344CB8AC3E}">
        <p14:creationId xmlns:p14="http://schemas.microsoft.com/office/powerpoint/2010/main" val="1611275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What’s the difference?</a:t>
            </a:r>
            <a:endParaRPr lang="en-US" dirty="0">
              <a:solidFill>
                <a:srgbClr val="008000"/>
              </a:solidFill>
            </a:endParaRPr>
          </a:p>
        </p:txBody>
      </p:sp>
      <p:sp>
        <p:nvSpPr>
          <p:cNvPr id="3" name="Content Placeholder 2"/>
          <p:cNvSpPr>
            <a:spLocks noGrp="1"/>
          </p:cNvSpPr>
          <p:nvPr>
            <p:ph idx="1"/>
          </p:nvPr>
        </p:nvSpPr>
        <p:spPr>
          <a:xfrm>
            <a:off x="457200" y="1244600"/>
            <a:ext cx="8229600" cy="4881563"/>
          </a:xfrm>
        </p:spPr>
        <p:txBody>
          <a:bodyPr>
            <a:normAutofit fontScale="77500" lnSpcReduction="20000"/>
          </a:bodyPr>
          <a:lstStyle/>
          <a:p>
            <a:pPr marL="0" indent="0">
              <a:buNone/>
            </a:pPr>
            <a:r>
              <a:rPr lang="en-US" dirty="0" smtClean="0">
                <a:solidFill>
                  <a:srgbClr val="660066"/>
                </a:solidFill>
              </a:rPr>
              <a:t>Neuroscience </a:t>
            </a:r>
            <a:r>
              <a:rPr lang="en-US" dirty="0">
                <a:solidFill>
                  <a:srgbClr val="660066"/>
                </a:solidFill>
              </a:rPr>
              <a:t>focuses on the brain’s structure and the regions that are activated when people engage in various tasks. </a:t>
            </a:r>
            <a:r>
              <a:rPr lang="en-US" dirty="0" smtClean="0">
                <a:solidFill>
                  <a:srgbClr val="660066"/>
                </a:solidFill>
              </a:rPr>
              <a:t>Cognitive Psychology</a:t>
            </a:r>
            <a:r>
              <a:rPr lang="en-US" dirty="0">
                <a:solidFill>
                  <a:srgbClr val="660066"/>
                </a:solidFill>
              </a:rPr>
              <a:t>, on the other hand, focuses on the mind and behavior. </a:t>
            </a:r>
          </a:p>
          <a:p>
            <a:pPr marL="0" indent="0">
              <a:buNone/>
            </a:pPr>
            <a:r>
              <a:rPr lang="en-US" dirty="0">
                <a:solidFill>
                  <a:srgbClr val="660066"/>
                </a:solidFill>
              </a:rPr>
              <a:t>Neuroscience is appealing partly because the data appears to be incontrovertible: just look at how different parts of the brain “</a:t>
            </a:r>
            <a:r>
              <a:rPr lang="en-US" dirty="0">
                <a:solidFill>
                  <a:srgbClr val="660066"/>
                </a:solidFill>
                <a:hlinkClick r:id="rId2"/>
              </a:rPr>
              <a:t>light up</a:t>
            </a:r>
            <a:r>
              <a:rPr lang="en-US" dirty="0">
                <a:solidFill>
                  <a:srgbClr val="660066"/>
                </a:solidFill>
              </a:rPr>
              <a:t>!” But there’s a lot that brain scans can’t tell us—like whether a student is actually learning anything, or what to do if she isn’t. Changes in the brain may or may not have an impact on behavior.</a:t>
            </a:r>
          </a:p>
          <a:p>
            <a:pPr marL="0" indent="0">
              <a:buNone/>
            </a:pPr>
            <a:r>
              <a:rPr lang="en-US" dirty="0">
                <a:solidFill>
                  <a:srgbClr val="660066"/>
                </a:solidFill>
              </a:rPr>
              <a:t>Cognitive psychology, in contrast, has yielded a number of insights into what makes teaching and learning </a:t>
            </a:r>
            <a:r>
              <a:rPr lang="en-US" dirty="0" smtClean="0">
                <a:solidFill>
                  <a:srgbClr val="660066"/>
                </a:solidFill>
              </a:rPr>
              <a:t>effective. When </a:t>
            </a:r>
            <a:r>
              <a:rPr lang="en-US" dirty="0">
                <a:solidFill>
                  <a:srgbClr val="660066"/>
                </a:solidFill>
              </a:rPr>
              <a:t>neuroscience does provide support for a particular pedagogical approach, it’s often just confirming something we already know from cognitive psychology. </a:t>
            </a:r>
          </a:p>
          <a:p>
            <a:pPr marL="0" indent="0">
              <a:buNone/>
            </a:pPr>
            <a:endParaRPr lang="en-US" dirty="0"/>
          </a:p>
        </p:txBody>
      </p:sp>
    </p:spTree>
    <p:extLst>
      <p:ext uri="{BB962C8B-B14F-4D97-AF65-F5344CB8AC3E}">
        <p14:creationId xmlns:p14="http://schemas.microsoft.com/office/powerpoint/2010/main" val="328120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6600" dirty="0" smtClean="0">
                <a:solidFill>
                  <a:srgbClr val="008000"/>
                </a:solidFill>
              </a:rPr>
              <a:t>What is the relationship of learning and memory?</a:t>
            </a:r>
            <a:endParaRPr lang="en-US" sz="6600" dirty="0">
              <a:solidFill>
                <a:srgbClr val="008000"/>
              </a:solidFill>
            </a:endParaRPr>
          </a:p>
        </p:txBody>
      </p:sp>
    </p:spTree>
    <p:extLst>
      <p:ext uri="{BB962C8B-B14F-4D97-AF65-F5344CB8AC3E}">
        <p14:creationId xmlns:p14="http://schemas.microsoft.com/office/powerpoint/2010/main" val="215515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Learning and memory</a:t>
            </a:r>
            <a:endParaRPr lang="en-US" dirty="0">
              <a:solidFill>
                <a:srgbClr val="008000"/>
              </a:solidFill>
            </a:endParaRPr>
          </a:p>
        </p:txBody>
      </p:sp>
      <p:sp>
        <p:nvSpPr>
          <p:cNvPr id="3" name="Content Placeholder 2"/>
          <p:cNvSpPr>
            <a:spLocks noGrp="1"/>
          </p:cNvSpPr>
          <p:nvPr>
            <p:ph idx="1"/>
          </p:nvPr>
        </p:nvSpPr>
        <p:spPr/>
        <p:txBody>
          <a:bodyPr>
            <a:normAutofit fontScale="92500" lnSpcReduction="20000"/>
          </a:bodyPr>
          <a:lstStyle/>
          <a:p>
            <a:r>
              <a:rPr lang="en-US" dirty="0">
                <a:solidFill>
                  <a:srgbClr val="660066"/>
                </a:solidFill>
              </a:rPr>
              <a:t>The relationship between learning and memory is incredibly close and intertwined. As stated by the </a:t>
            </a:r>
            <a:r>
              <a:rPr lang="en-US" i="1" dirty="0">
                <a:solidFill>
                  <a:srgbClr val="660066"/>
                </a:solidFill>
                <a:hlinkClick r:id="rId2"/>
              </a:rPr>
              <a:t>American Psychological Association</a:t>
            </a:r>
            <a:r>
              <a:rPr lang="en-US" dirty="0">
                <a:solidFill>
                  <a:srgbClr val="660066"/>
                </a:solidFill>
              </a:rPr>
              <a:t>, learning means securing various skills and information, while memory relates to how the mind stores and recalls information. It is almost impossible for an individual to truly learn something without also having the memory to retain what they have learned. In many ways, learning and memory maintain a very interdependent relationship, one that is much more nuanced and complex than it may appear to be on the surface.</a:t>
            </a:r>
          </a:p>
        </p:txBody>
      </p:sp>
    </p:spTree>
    <p:extLst>
      <p:ext uri="{BB962C8B-B14F-4D97-AF65-F5344CB8AC3E}">
        <p14:creationId xmlns:p14="http://schemas.microsoft.com/office/powerpoint/2010/main" val="391127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6095"/>
          </a:xfrm>
        </p:spPr>
        <p:txBody>
          <a:bodyPr/>
          <a:lstStyle/>
          <a:p>
            <a:r>
              <a:rPr lang="en-US" dirty="0">
                <a:solidFill>
                  <a:srgbClr val="008000"/>
                </a:solidFill>
              </a:rPr>
              <a:t>Learning and memory</a:t>
            </a:r>
            <a:endParaRPr lang="en-US" dirty="0"/>
          </a:p>
        </p:txBody>
      </p:sp>
      <p:sp>
        <p:nvSpPr>
          <p:cNvPr id="3" name="Content Placeholder 2"/>
          <p:cNvSpPr>
            <a:spLocks noGrp="1"/>
          </p:cNvSpPr>
          <p:nvPr>
            <p:ph idx="1"/>
          </p:nvPr>
        </p:nvSpPr>
        <p:spPr>
          <a:xfrm>
            <a:off x="457200" y="1210734"/>
            <a:ext cx="8229600" cy="4915430"/>
          </a:xfrm>
        </p:spPr>
        <p:txBody>
          <a:bodyPr>
            <a:normAutofit fontScale="92500" lnSpcReduction="10000"/>
          </a:bodyPr>
          <a:lstStyle/>
          <a:p>
            <a:pPr marL="0" indent="0">
              <a:buNone/>
            </a:pPr>
            <a:r>
              <a:rPr lang="en-US" dirty="0">
                <a:solidFill>
                  <a:srgbClr val="660066"/>
                </a:solidFill>
              </a:rPr>
              <a:t>Learning and memory share quite interesting parallels. First and foremost, both functions exist in and rely upon the brain. Without the brain, both learning and memory would be impossible. While learning can concern events that can take place in the past, present, and future, memory pertains to occurrences that have already passed. In other words, an individual can learn something new at virtually any time. Information, however, can only be mentally processed and stored in memory after learning.</a:t>
            </a:r>
          </a:p>
        </p:txBody>
      </p:sp>
    </p:spTree>
    <p:extLst>
      <p:ext uri="{BB962C8B-B14F-4D97-AF65-F5344CB8AC3E}">
        <p14:creationId xmlns:p14="http://schemas.microsoft.com/office/powerpoint/2010/main" val="4246532465"/>
      </p:ext>
    </p:extLst>
  </p:cSld>
  <p:clrMapOvr>
    <a:masterClrMapping/>
  </p:clrMapOvr>
</p:sld>
</file>

<file path=ppt/theme/theme1.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2143</TotalTime>
  <Words>3447</Words>
  <Application>Microsoft Macintosh PowerPoint</Application>
  <PresentationFormat>On-screen Show (4:3)</PresentationFormat>
  <Paragraphs>192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What Cognitive Psychology and Neuroscience Tell Us About Learning</vt:lpstr>
      <vt:lpstr>Objectives</vt:lpstr>
      <vt:lpstr>Objectives</vt:lpstr>
      <vt:lpstr>What is cognitive psychology?</vt:lpstr>
      <vt:lpstr>What is Neuroscience?</vt:lpstr>
      <vt:lpstr>What’s the difference?</vt:lpstr>
      <vt:lpstr>PowerPoint Presentation</vt:lpstr>
      <vt:lpstr>Learning and memory</vt:lpstr>
      <vt:lpstr>Learning and memory</vt:lpstr>
      <vt:lpstr>PowerPoint Presentation</vt:lpstr>
      <vt:lpstr>Dr. Jill Bolte Taylor: TED Talk</vt:lpstr>
      <vt:lpstr>Neuroscience fundamentals </vt:lpstr>
      <vt:lpstr>Neuroscience fundamentals </vt:lpstr>
      <vt:lpstr>PowerPoint Presentation</vt:lpstr>
      <vt:lpstr>PowerPoint Presentation</vt:lpstr>
      <vt:lpstr>Neuroscience fundamentals </vt:lpstr>
      <vt:lpstr>Neuroscience fundamentals </vt:lpstr>
      <vt:lpstr>Motivation is critical for learning </vt:lpstr>
      <vt:lpstr>Human Information Processing</vt:lpstr>
      <vt:lpstr>Human Information Processing</vt:lpstr>
      <vt:lpstr>Human Information Processing</vt:lpstr>
      <vt:lpstr>Memory</vt:lpstr>
      <vt:lpstr>PowerPoint Presentation</vt:lpstr>
      <vt:lpstr>PowerPoint Presentation</vt:lpstr>
      <vt:lpstr>The Memory Stores </vt:lpstr>
      <vt:lpstr>PowerPoint Presentation</vt:lpstr>
      <vt:lpstr>Implicit memories</vt:lpstr>
      <vt:lpstr>Explicit memories </vt:lpstr>
      <vt:lpstr>PowerPoint Presentation</vt:lpstr>
      <vt:lpstr>Making long-term memories </vt:lpstr>
      <vt:lpstr> The prefrontal cortex and working memory </vt:lpstr>
      <vt:lpstr> The hippocampus and long-term memory </vt:lpstr>
      <vt:lpstr>Practices from Cognitive Psychology that Improve Learning</vt:lpstr>
      <vt:lpstr>Think-Pair-Share( 4 minutes)</vt:lpstr>
      <vt:lpstr>Retrieval practice boosts learning </vt:lpstr>
      <vt:lpstr>Feedback boosts learning </vt:lpstr>
      <vt:lpstr>Spaced practice boosts learning </vt:lpstr>
      <vt:lpstr>Interleaving boosts learning </vt:lpstr>
      <vt:lpstr>key principles of learning associated with cognitive psychology</vt:lpstr>
      <vt:lpstr>key principles of learning associated with cognitive psychology</vt:lpstr>
      <vt:lpstr>key principles of learning associated with cognitive psychology</vt:lpstr>
      <vt:lpstr>Emotions, memory, and learning</vt:lpstr>
      <vt:lpstr>Emotions, memory, and learning</vt:lpstr>
      <vt:lpstr>Emotions, memory, and learning</vt:lpstr>
      <vt:lpstr>Emotions, memory, and learning</vt:lpstr>
      <vt:lpstr>The musical brain</vt:lpstr>
      <vt:lpstr>The musical brain</vt:lpstr>
      <vt:lpstr>The musical brain</vt:lpstr>
      <vt:lpstr>The musical brain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Jim O'Connor</cp:lastModifiedBy>
  <cp:revision>121</cp:revision>
  <cp:lastPrinted>2020-02-02T03:00:41Z</cp:lastPrinted>
  <dcterms:created xsi:type="dcterms:W3CDTF">2010-04-12T23:12:02Z</dcterms:created>
  <dcterms:modified xsi:type="dcterms:W3CDTF">2020-02-02T03:11:56Z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