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2" r:id="rId4"/>
    <p:sldId id="257" r:id="rId5"/>
    <p:sldId id="259" r:id="rId6"/>
    <p:sldId id="261" r:id="rId7"/>
    <p:sldId id="263" r:id="rId8"/>
    <p:sldId id="276" r:id="rId9"/>
    <p:sldId id="268" r:id="rId10"/>
    <p:sldId id="267" r:id="rId11"/>
    <p:sldId id="270" r:id="rId12"/>
    <p:sldId id="271" r:id="rId13"/>
    <p:sldId id="272" r:id="rId14"/>
    <p:sldId id="275" r:id="rId15"/>
    <p:sldId id="273" r:id="rId16"/>
    <p:sldId id="274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4"/>
  </p:normalViewPr>
  <p:slideViewPr>
    <p:cSldViewPr snapToGrid="0" snapToObjects="1">
      <p:cViewPr>
        <p:scale>
          <a:sx n="100" d="100"/>
          <a:sy n="100" d="100"/>
        </p:scale>
        <p:origin x="3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E527-97F5-984A-BF4A-19DF81ED1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98B9B-EE04-194C-91A4-15C60257D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5CB8B-A874-0647-8B9D-ECE8C1FC6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4D3E-B06D-EE4E-87D0-20CDE784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AB733-E711-D64C-B5E5-8796DED9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1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050E1-51A1-074C-A418-185C6BFE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F1281-810A-7F45-B8B6-DAB0D356A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85C47-578E-B14F-9394-B0AA18D8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9574C-9885-9A46-948F-A19E6352B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65181-3E4E-E444-861E-544D7540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8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85FA3D-72EE-DE48-A066-5E453602C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E1C82-B246-9240-8435-247EEC939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E9538-F972-454D-95EB-4EF91A90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98B23-4283-3B4F-B9B8-C35AED009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F8ECF-5A87-D24B-96BB-F27DA63E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5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9E7BE-6B34-9746-BFC9-7E061AF8A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BC91A-60EA-F24D-8D3D-42CD288AA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29CAC-B1CC-4246-B0A7-7C26049C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CF3D5-22ED-B84C-BDF3-C5D214567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6E0C5-49D8-854E-8BB6-1F601D04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BE29-FC7D-BD45-AAE9-6ADFD71A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B4361-B6B7-FF42-940D-7A102596A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133AC-769A-064A-BC12-0F9674B71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72448-953C-0042-BC48-ADC6BA08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A07FE-0F73-9845-AE5C-FEA573D2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8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856DA-AD8B-584E-891C-20B10112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31B3E-A541-FB47-8F8E-5F89EEAFB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E92E2-7329-6743-AE1B-7C21976BC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64485-A14E-354C-99D5-86E7BFCA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EE22E-27A5-EB4C-A6B7-C189BBAF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9E420-20BD-7C4C-BEFC-D7B04EF7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6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CDAA-E614-6E4D-A83A-D1A3C2204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BD723-133A-5348-92DE-06E07BB33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7BF98-1725-8A45-98E5-176C4E833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01728A-07B5-2D49-9FAE-8655B308D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B1B71-623B-8643-9240-53D9039CED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CB819-E3A9-0342-A398-B66E314A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9201EF-A93A-0C42-A597-1F628BD9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B8E1B-9EA8-614D-A087-B809555F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8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63E5A-755E-4D48-8917-86611DDA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223C32-8054-8741-8715-7DE552A5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3800E-FAF8-6044-AF96-3D285161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123A4-088F-D744-ACD5-F1E81C5A6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E338B6-35AF-6143-A85F-AB91F1A6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9B226E-F551-6247-8C7F-ED630C306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93F0E-1A7D-FA4E-B8C7-47DE2B59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7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50D50-A70D-3449-9D11-C2030F373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1B23F-3D58-6744-8158-56476C728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E9467-EC9C-1340-B4FF-3591AC12D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E770F-73ED-3F4C-B9F9-EF457E58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9E379-009C-1C4C-8710-6AF440E4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793D1-C168-5341-8D7A-9DE1BD13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2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09BC-699E-0840-8E18-1F91CA4E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D4D39F-8612-CF43-A9A8-180122D75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43EAC-C9BD-984B-93DB-944B7875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E1AA6-A40B-3F48-8D1A-D453E2E6C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CA463-0E86-6742-A566-8FB5D797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059B2-E673-224F-9967-EC51EF0D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7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C22466-F1F7-0942-BA5A-B30DB896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DDE86-DAB7-4B49-8676-F145939F1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8A0DB-57E2-854F-901B-AF255E1BE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0F952-F547-9344-8A3E-5F31FD0A6E54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9A29E-5ED0-7C49-94D9-E54FA6388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51C21-7267-C14F-96E5-F0BD5F35A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29172-9995-3D41-BB4C-99326311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zoom.us/hc/en-us/articles/205677665-Sharing-a-whiteboar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zoom.us/hc/en-us/articles/205677665-Sharing-a-whiteboard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5" Target="https://support.zoom.us/hc/en-us/articles/115005706806-Using-annotation-tools-on-a-shared-screen-or-whiteboard" TargetMode="External" Type="http://schemas.openxmlformats.org/officeDocument/2006/relationships/hyperlink"/><Relationship Id="rId4" Target="../media/image15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8" Target="../media/image20.jpeg" Type="http://schemas.openxmlformats.org/officeDocument/2006/relationships/image"/><Relationship Id="rId3" Target="../media/image17.jpeg" Type="http://schemas.openxmlformats.org/officeDocument/2006/relationships/image"/><Relationship Id="rId7" Target="https://support.zoom.us/hc/en-us/articles/115005706806-Using-annotation-tools-on-a-shared-screen-or-whiteboard" TargetMode="External" Type="http://schemas.openxmlformats.org/officeDocument/2006/relationships/hyperlink"/><Relationship Id="rId2" Target="../media/image16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4.jpeg" Type="http://schemas.openxmlformats.org/officeDocument/2006/relationships/image"/><Relationship Id="rId5" Target="../media/image19.pn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https://support.zoom.us/hc/en-us/articles/115005706806-Using-annotation-tools-on-a-shared-screen-or-whiteboard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zoom.us/hc/en-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zoom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zoom.us/hc/en-us/articles/213756303-Polling-for-meetings" TargetMode="External"/></Relationships>
</file>

<file path=ppt/slides/_rels/slide5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Relationship Id="rId4" Target="https://support.zoom.us/hc/en-us/articles/213756303-Polling-for-meetings" TargetMode="External" Type="http://schemas.openxmlformats.org/officeDocument/2006/relationships/hyperlink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zoom.us/hc/en-us/articles/213756303-Polling-for-meeting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zoom.us/hc/en-us/articles/213756303-Polling-for-meeting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zoom.us/hc/en-us/articles/213756303-Polling-for-meeting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7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Relationship Id="rId4" Target="https://support.zoom.us/hc/en-us/articles/213756303-Polling-for-meetings" TargetMode="External" Type="http://schemas.openxmlformats.org/officeDocument/2006/relationships/hyperlink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5A44B4-AD0F-8844-9059-A686A7F19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8299" y="1964677"/>
            <a:ext cx="4482845" cy="2928645"/>
          </a:xfrm>
          <a:noFill/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Using the Polling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&amp;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Whiteboard Features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834E41-2183-8644-B1CC-A4B992990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1642" y="402780"/>
            <a:ext cx="2853678" cy="2150719"/>
          </a:xfrm>
          <a:noFill/>
        </p:spPr>
        <p:txBody>
          <a:bodyPr anchor="ctr">
            <a:normAutofit/>
          </a:bodyPr>
          <a:lstStyle/>
          <a:p>
            <a:r>
              <a:rPr lang="en-US" sz="6600" dirty="0">
                <a:solidFill>
                  <a:schemeClr val="accent1"/>
                </a:solidFill>
              </a:rPr>
              <a:t>ZOOM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2123D6-457B-7941-AAB5-E534F031060A}"/>
              </a:ext>
            </a:extLst>
          </p:cNvPr>
          <p:cNvSpPr txBox="1"/>
          <p:nvPr/>
        </p:nvSpPr>
        <p:spPr>
          <a:xfrm>
            <a:off x="3787649" y="3904569"/>
            <a:ext cx="460414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Julie Horwath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Touro University California 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Electronic Resources Librarian</a:t>
            </a:r>
          </a:p>
          <a:p>
            <a:pPr algn="ctr"/>
            <a:r>
              <a:rPr lang="en-US" sz="2400" dirty="0" err="1">
                <a:solidFill>
                  <a:schemeClr val="accent1"/>
                </a:solidFill>
              </a:rPr>
              <a:t>julie.horwath@tu.edu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45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F5E37-CF80-D747-9276-3EED761FF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678" y="135695"/>
            <a:ext cx="8574644" cy="777875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Your Views of Launched Polls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B3A9EC-E1B9-8745-B455-9E9E0D673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32" y="1072407"/>
            <a:ext cx="3744243" cy="5667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57E0CC-9FD7-A84D-9948-7B4E133BF2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41897" y="1088282"/>
            <a:ext cx="3708206" cy="5667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B7EA62-ECBE-E149-9E3F-07353C94EA7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81"/>
          <a:stretch/>
        </p:blipFill>
        <p:spPr>
          <a:xfrm>
            <a:off x="8150225" y="1071663"/>
            <a:ext cx="3749350" cy="5667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65C332-20BD-EB4D-8CBE-D950C502F0AA}"/>
              </a:ext>
            </a:extLst>
          </p:cNvPr>
          <p:cNvSpPr txBox="1"/>
          <p:nvPr/>
        </p:nvSpPr>
        <p:spPr>
          <a:xfrm>
            <a:off x="10922000" y="652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56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06329-5FF6-4640-AAC9-D944A9E9C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 dirty="0"/>
              <a:t>The Whiteboard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49C6F1-D2B3-3C44-8557-1496B6545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304" y="5514052"/>
            <a:ext cx="11000232" cy="65191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How to use, annotate and save the whiteboard.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865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D3F9E-54B2-5C4D-9A38-0CD343CA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91" y="286206"/>
            <a:ext cx="3422752" cy="426039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Turning the Whiteboard &amp; Annotation  Features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CE33-1285-D647-9BE4-22B307A28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362" y="773206"/>
            <a:ext cx="7227723" cy="463923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DB05DA-65C2-ED48-884A-711820274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8443" y="2911826"/>
            <a:ext cx="6174971" cy="31729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3E6CE99-DD4A-AA4E-97A5-2615DDF3D0BB}"/>
              </a:ext>
            </a:extLst>
          </p:cNvPr>
          <p:cNvSpPr/>
          <p:nvPr/>
        </p:nvSpPr>
        <p:spPr>
          <a:xfrm>
            <a:off x="4225036" y="534312"/>
            <a:ext cx="823747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Go to Zoom web portal (</a:t>
            </a:r>
            <a:r>
              <a:rPr lang="en-US" sz="2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zoom.us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) and login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Go to </a:t>
            </a:r>
            <a:r>
              <a:rPr lang="en-US" sz="2800" b="1" dirty="0">
                <a:solidFill>
                  <a:schemeClr val="accent3"/>
                </a:solidFill>
              </a:rPr>
              <a:t>SETTINGS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Scroll down to </a:t>
            </a:r>
            <a:r>
              <a:rPr lang="en-US" sz="2800" b="1" dirty="0">
                <a:solidFill>
                  <a:schemeClr val="accent3"/>
                </a:solidFill>
              </a:rPr>
              <a:t>Annotation &amp; Whiteboard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and toggle them both on.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AEB890-DEEF-E442-8640-585442B3AD4E}"/>
              </a:ext>
            </a:extLst>
          </p:cNvPr>
          <p:cNvCxnSpPr>
            <a:cxnSpLocks/>
          </p:cNvCxnSpPr>
          <p:nvPr/>
        </p:nvCxnSpPr>
        <p:spPr>
          <a:xfrm>
            <a:off x="9175322" y="2134348"/>
            <a:ext cx="854635" cy="8751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6D8C66-ABD6-A14A-8D39-2C69CF529E61}"/>
              </a:ext>
            </a:extLst>
          </p:cNvPr>
          <p:cNvCxnSpPr>
            <a:cxnSpLocks/>
          </p:cNvCxnSpPr>
          <p:nvPr/>
        </p:nvCxnSpPr>
        <p:spPr>
          <a:xfrm flipH="1">
            <a:off x="10328836" y="2216158"/>
            <a:ext cx="856640" cy="26098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FA9E6A6-E181-CE4C-B7FF-5908368CE896}"/>
              </a:ext>
            </a:extLst>
          </p:cNvPr>
          <p:cNvSpPr txBox="1"/>
          <p:nvPr/>
        </p:nvSpPr>
        <p:spPr>
          <a:xfrm>
            <a:off x="245237" y="5094466"/>
            <a:ext cx="31455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Zoom whiteboard help: </a:t>
            </a:r>
          </a:p>
          <a:p>
            <a:r>
              <a:rPr lang="en-US" sz="1400" dirty="0">
                <a:solidFill>
                  <a:srgbClr val="0066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https://support.zoom.us/hc/en-us/articles/205677665-Sharing-a-whiteboard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2241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D3F9E-54B2-5C4D-9A38-0CD343CA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69" y="1116491"/>
            <a:ext cx="3422752" cy="137749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Sharing the Whiteboard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CE33-1285-D647-9BE4-22B307A28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362" y="773206"/>
            <a:ext cx="7227723" cy="463923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E6CE99-DD4A-AA4E-97A5-2615DDF3D0BB}"/>
              </a:ext>
            </a:extLst>
          </p:cNvPr>
          <p:cNvSpPr/>
          <p:nvPr/>
        </p:nvSpPr>
        <p:spPr>
          <a:xfrm>
            <a:off x="213769" y="2579231"/>
            <a:ext cx="35772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To use the whiteboard, you must share your screen and select the Whiteboard.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AEB890-DEEF-E442-8640-585442B3AD4E}"/>
              </a:ext>
            </a:extLst>
          </p:cNvPr>
          <p:cNvCxnSpPr>
            <a:cxnSpLocks/>
          </p:cNvCxnSpPr>
          <p:nvPr/>
        </p:nvCxnSpPr>
        <p:spPr>
          <a:xfrm>
            <a:off x="9175322" y="2134348"/>
            <a:ext cx="854635" cy="8751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6D8C66-ABD6-A14A-8D39-2C69CF529E61}"/>
              </a:ext>
            </a:extLst>
          </p:cNvPr>
          <p:cNvCxnSpPr>
            <a:cxnSpLocks/>
          </p:cNvCxnSpPr>
          <p:nvPr/>
        </p:nvCxnSpPr>
        <p:spPr>
          <a:xfrm flipH="1">
            <a:off x="10328836" y="2216158"/>
            <a:ext cx="856640" cy="26098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B431CE1B-7934-3A49-BA7B-6329462A24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9"/>
          <a:stretch/>
        </p:blipFill>
        <p:spPr>
          <a:xfrm>
            <a:off x="3713278" y="596152"/>
            <a:ext cx="8360485" cy="566569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2523058-9884-B548-BE39-CE5C97E20220}"/>
              </a:ext>
            </a:extLst>
          </p:cNvPr>
          <p:cNvSpPr txBox="1"/>
          <p:nvPr/>
        </p:nvSpPr>
        <p:spPr>
          <a:xfrm>
            <a:off x="6664888" y="188149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9DA9E9-FF01-E447-88A8-08289C3D6385}"/>
              </a:ext>
            </a:extLst>
          </p:cNvPr>
          <p:cNvSpPr txBox="1"/>
          <p:nvPr/>
        </p:nvSpPr>
        <p:spPr>
          <a:xfrm>
            <a:off x="11405693" y="541244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55B8621-AE79-1942-8C6F-98428EF3C996}"/>
              </a:ext>
            </a:extLst>
          </p:cNvPr>
          <p:cNvSpPr/>
          <p:nvPr/>
        </p:nvSpPr>
        <p:spPr>
          <a:xfrm>
            <a:off x="6137734" y="1495133"/>
            <a:ext cx="1409714" cy="115818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DA02428-32BC-F341-9050-ED0E95093734}"/>
              </a:ext>
            </a:extLst>
          </p:cNvPr>
          <p:cNvSpPr/>
          <p:nvPr/>
        </p:nvSpPr>
        <p:spPr>
          <a:xfrm>
            <a:off x="11112500" y="5290576"/>
            <a:ext cx="943612" cy="11483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19609E-A59E-AE4E-AF99-9304B39CBB41}"/>
              </a:ext>
            </a:extLst>
          </p:cNvPr>
          <p:cNvSpPr txBox="1"/>
          <p:nvPr/>
        </p:nvSpPr>
        <p:spPr>
          <a:xfrm>
            <a:off x="278871" y="5469463"/>
            <a:ext cx="31455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Zoom whiteboard help: </a:t>
            </a:r>
          </a:p>
          <a:p>
            <a:r>
              <a:rPr lang="en-US" sz="1400" dirty="0">
                <a:solidFill>
                  <a:srgbClr val="0066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https://support.zoom.us/hc/en-us/articles/205677665-Sharing-a-whiteboard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5281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D3F9E-54B2-5C4D-9A38-0CD343CA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26" y="1649478"/>
            <a:ext cx="3422752" cy="137749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Annotation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Tool Bar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CE33-1285-D647-9BE4-22B307A28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3224" y="2067091"/>
            <a:ext cx="7748250" cy="1157194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accent3"/>
                </a:solidFill>
              </a:rPr>
              <a:t>ANNOTATE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button will appear in the meeting controls when a participant begins sharing their screen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pic>
        <p:nvPicPr>
          <p:cNvPr id="14" name="Content Placeholder 4">
            <a:extLst>
              <a:ext uri="{FF2B5EF4-FFF2-40B4-BE49-F238E27FC236}">
                <a16:creationId xmlns:a16="http://schemas.microsoft.com/office/drawing/2014/main" id="{59557B3F-BD04-DD4E-9551-2AC562A75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681" y="3598899"/>
            <a:ext cx="4313793" cy="2565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D0D94D-05EC-0F4B-A3CA-109EA84E3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4912" y="1077978"/>
            <a:ext cx="7646562" cy="5715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0AA2A2F-72A0-8E4D-B3C3-62B236F3DB18}"/>
              </a:ext>
            </a:extLst>
          </p:cNvPr>
          <p:cNvSpPr txBox="1"/>
          <p:nvPr/>
        </p:nvSpPr>
        <p:spPr>
          <a:xfrm>
            <a:off x="4153224" y="267072"/>
            <a:ext cx="75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 annotation toolbar will pop up when a participant begins sharing the whiteboard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686028-F7C0-8441-85E5-771DC591BA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9981" y="2752112"/>
            <a:ext cx="7748250" cy="747171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D43CAA65-7937-BB4C-B0FE-CA2E7A64E0EF}"/>
              </a:ext>
            </a:extLst>
          </p:cNvPr>
          <p:cNvSpPr/>
          <p:nvPr/>
        </p:nvSpPr>
        <p:spPr>
          <a:xfrm>
            <a:off x="10363200" y="2700289"/>
            <a:ext cx="679870" cy="67987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676CF8-B9D5-E342-BE9B-37E66D9C868B}"/>
              </a:ext>
            </a:extLst>
          </p:cNvPr>
          <p:cNvSpPr/>
          <p:nvPr/>
        </p:nvSpPr>
        <p:spPr>
          <a:xfrm>
            <a:off x="4349181" y="4324923"/>
            <a:ext cx="55568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Participants can get the annotation toolbar by going to the </a:t>
            </a:r>
            <a:r>
              <a:rPr lang="en-US" sz="2400" b="1" dirty="0">
                <a:solidFill>
                  <a:schemeClr val="accent3"/>
                </a:solidFill>
              </a:rPr>
              <a:t>VIEW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3"/>
                </a:solidFill>
              </a:rPr>
              <a:t>OPTIONS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dropdown menu at the top of their screen and selecting </a:t>
            </a:r>
            <a:r>
              <a:rPr lang="en-US" sz="2400" b="1" dirty="0">
                <a:solidFill>
                  <a:schemeClr val="accent3"/>
                </a:solidFill>
              </a:rPr>
              <a:t>ANNOTATE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CC08E89-54C1-A242-98EC-10397BA1A394}"/>
              </a:ext>
            </a:extLst>
          </p:cNvPr>
          <p:cNvSpPr/>
          <p:nvPr/>
        </p:nvSpPr>
        <p:spPr>
          <a:xfrm>
            <a:off x="10124865" y="5230803"/>
            <a:ext cx="679870" cy="420697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07145D-147F-D642-896E-D36536460F1C}"/>
              </a:ext>
            </a:extLst>
          </p:cNvPr>
          <p:cNvSpPr txBox="1"/>
          <p:nvPr/>
        </p:nvSpPr>
        <p:spPr>
          <a:xfrm>
            <a:off x="1270000" y="429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1E2BB5-1406-1E43-B637-562B7D865D77}"/>
              </a:ext>
            </a:extLst>
          </p:cNvPr>
          <p:cNvSpPr txBox="1"/>
          <p:nvPr/>
        </p:nvSpPr>
        <p:spPr>
          <a:xfrm>
            <a:off x="474295" y="5016099"/>
            <a:ext cx="31013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Zoom annotation help: </a:t>
            </a:r>
            <a:r>
              <a:rPr lang="en-US" sz="1400" dirty="0">
                <a:hlinkClick r:id="rId5"/>
              </a:rPr>
              <a:t>https://support.zoom.us/hc/en-us/articles/115005706806-Using-annotation-tools-on-a-shared-screen-or-whiteboard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3339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D3F9E-54B2-5C4D-9A38-0CD343CA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31" y="1266421"/>
            <a:ext cx="3422752" cy="137749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Annotation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CE33-1285-D647-9BE4-22B307A28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705" y="5279805"/>
            <a:ext cx="7933712" cy="2565635"/>
          </a:xfrm>
        </p:spPr>
        <p:txBody>
          <a:bodyPr anchor="ctr">
            <a:no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Only the person sharing will see the </a:t>
            </a:r>
            <a:r>
              <a:rPr lang="en-US" sz="2000" b="1" dirty="0">
                <a:solidFill>
                  <a:schemeClr val="accent3"/>
                </a:solidFill>
              </a:rPr>
              <a:t>SELECT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tool and can move anyone’s annotations around the screen.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3"/>
                </a:solidFill>
              </a:rPr>
              <a:t>SPOTLIGHT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tool is only available to the person who started the share. The arrow is available to all participants.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The person who started the share can use the </a:t>
            </a:r>
            <a:r>
              <a:rPr lang="en-US" sz="2000" b="1" dirty="0">
                <a:solidFill>
                  <a:schemeClr val="accent3"/>
                </a:solidFill>
              </a:rPr>
              <a:t>ERASER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to remove anyone’s annotations; everyone else can only erase their own annotations.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The screen sharer can </a:t>
            </a:r>
            <a:r>
              <a:rPr lang="en-US" sz="2000" b="1" dirty="0">
                <a:solidFill>
                  <a:schemeClr val="accent3"/>
                </a:solidFill>
              </a:rPr>
              <a:t>CLEAR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the entire whiteboard or just their own or other’s drawings.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If enabled, participants can save the shared screen/whiteboard to their devices, as a .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</a:rPr>
              <a:t>png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or PDF.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E27BE6-9221-CC47-93B1-7B4CD5E8AF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04" t="27775" r="61770"/>
          <a:stretch/>
        </p:blipFill>
        <p:spPr>
          <a:xfrm>
            <a:off x="4315191" y="1093288"/>
            <a:ext cx="1625601" cy="12555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2AE81F-F1C2-2845-972A-F5D8F1A52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048" y="1890517"/>
            <a:ext cx="1273219" cy="85544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4317CEE-9774-4147-9A0C-5982D0AE09C9}"/>
              </a:ext>
            </a:extLst>
          </p:cNvPr>
          <p:cNvCxnSpPr>
            <a:cxnSpLocks/>
          </p:cNvCxnSpPr>
          <p:nvPr/>
        </p:nvCxnSpPr>
        <p:spPr>
          <a:xfrm flipH="1">
            <a:off x="5875788" y="658151"/>
            <a:ext cx="283202" cy="34243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072D8E9-3549-D64D-8893-7F7C2057C2FC}"/>
              </a:ext>
            </a:extLst>
          </p:cNvPr>
          <p:cNvCxnSpPr>
            <a:cxnSpLocks/>
          </p:cNvCxnSpPr>
          <p:nvPr/>
        </p:nvCxnSpPr>
        <p:spPr>
          <a:xfrm>
            <a:off x="6785094" y="761516"/>
            <a:ext cx="0" cy="52276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C8824ABA-33E6-E049-8831-6FF9F3325D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5714" y="1088927"/>
            <a:ext cx="925714" cy="5188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886BBE-AFCF-3C42-844D-B714BD64ABC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79" r="4616"/>
          <a:stretch/>
        </p:blipFill>
        <p:spPr>
          <a:xfrm>
            <a:off x="8374863" y="988791"/>
            <a:ext cx="1273219" cy="1932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F3A977-8AA6-BF44-991E-05734341FC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8717" y="257868"/>
            <a:ext cx="7886700" cy="5715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8B87753-71A5-464D-AF68-127166E668BD}"/>
              </a:ext>
            </a:extLst>
          </p:cNvPr>
          <p:cNvSpPr txBox="1"/>
          <p:nvPr/>
        </p:nvSpPr>
        <p:spPr>
          <a:xfrm>
            <a:off x="474295" y="5016099"/>
            <a:ext cx="31013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Zoom annotation help: </a:t>
            </a:r>
            <a:r>
              <a:rPr lang="en-US" sz="1400" dirty="0">
                <a:hlinkClick r:id="rId7"/>
              </a:rPr>
              <a:t>https://support.zoom.us/hc/en-us/articles/115005706806-Using-annotation-tools-on-a-shared-screen-or-whiteboard</a:t>
            </a:r>
            <a:endParaRPr lang="en-US" sz="1400" dirty="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83194ACB-8C03-5A4B-AD5F-7F31D139005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083" t="37703" r="19290" b="-1"/>
          <a:stretch/>
        </p:blipFill>
        <p:spPr>
          <a:xfrm>
            <a:off x="10355458" y="907226"/>
            <a:ext cx="1353943" cy="81381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67C7501-F961-4A4C-B5E5-BE199BDEDB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8717" y="295377"/>
            <a:ext cx="78867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868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D3F9E-54B2-5C4D-9A38-0CD343CA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24" y="1428656"/>
            <a:ext cx="3422752" cy="137749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Annotation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Settings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B87753-71A5-464D-AF68-127166E668BD}"/>
              </a:ext>
            </a:extLst>
          </p:cNvPr>
          <p:cNvSpPr txBox="1"/>
          <p:nvPr/>
        </p:nvSpPr>
        <p:spPr>
          <a:xfrm>
            <a:off x="474295" y="5016099"/>
            <a:ext cx="31013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Zoom annotation help page: </a:t>
            </a:r>
            <a:r>
              <a:rPr lang="en-US" sz="1400" dirty="0">
                <a:hlinkClick r:id="rId2"/>
              </a:rPr>
              <a:t>https://support.zoom.us/hc/en-us/articles/115005706806-Using-annotation-tools-on-a-shared-screen-or-whiteboard</a:t>
            </a:r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D5C2F3-1416-F540-93FF-3D485AFDA0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24" t="2218" r="3420"/>
          <a:stretch/>
        </p:blipFill>
        <p:spPr>
          <a:xfrm>
            <a:off x="8623300" y="1211594"/>
            <a:ext cx="3304447" cy="443481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E526DAC-7FB4-9442-8069-FC22F85DA6CA}"/>
              </a:ext>
            </a:extLst>
          </p:cNvPr>
          <p:cNvSpPr/>
          <p:nvPr/>
        </p:nvSpPr>
        <p:spPr>
          <a:xfrm>
            <a:off x="4243549" y="1017623"/>
            <a:ext cx="39710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 person who started the share can turn participants’ annotation on and off by going to the </a:t>
            </a:r>
            <a:r>
              <a:rPr lang="en-US" sz="2400" b="1" dirty="0">
                <a:solidFill>
                  <a:schemeClr val="accent3"/>
                </a:solidFill>
              </a:rPr>
              <a:t>MORE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button in the tool bar.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By clicking the </a:t>
            </a:r>
            <a:r>
              <a:rPr lang="en-US" sz="2400" b="1" dirty="0">
                <a:solidFill>
                  <a:schemeClr val="accent3"/>
                </a:solidFill>
              </a:rPr>
              <a:t>MORE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button the person who started the share can hide or share the names of annotators</a:t>
            </a:r>
            <a:endParaRPr lang="en-US" sz="240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485B969-3DFB-2643-9C70-ED7B355B6F42}"/>
              </a:ext>
            </a:extLst>
          </p:cNvPr>
          <p:cNvCxnSpPr>
            <a:cxnSpLocks/>
          </p:cNvCxnSpPr>
          <p:nvPr/>
        </p:nvCxnSpPr>
        <p:spPr>
          <a:xfrm>
            <a:off x="7696200" y="1752600"/>
            <a:ext cx="1092200" cy="155258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1ADF625-A58C-9549-9528-B44A8114AFE3}"/>
              </a:ext>
            </a:extLst>
          </p:cNvPr>
          <p:cNvCxnSpPr>
            <a:cxnSpLocks/>
          </p:cNvCxnSpPr>
          <p:nvPr/>
        </p:nvCxnSpPr>
        <p:spPr>
          <a:xfrm flipV="1">
            <a:off x="7747000" y="3710158"/>
            <a:ext cx="1089878" cy="1382141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147E5C9E-0AF0-E941-B963-3B2E9CD92754}"/>
              </a:ext>
            </a:extLst>
          </p:cNvPr>
          <p:cNvSpPr/>
          <p:nvPr/>
        </p:nvSpPr>
        <p:spPr>
          <a:xfrm>
            <a:off x="8623300" y="1211594"/>
            <a:ext cx="736600" cy="541006"/>
          </a:xfrm>
          <a:prstGeom prst="ellipse">
            <a:avLst/>
          </a:prstGeom>
          <a:noFill/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6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B1FCDC-B8B2-E24E-83FB-52C0DBA30FA8}"/>
              </a:ext>
            </a:extLst>
          </p:cNvPr>
          <p:cNvSpPr txBox="1"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9366E4-B497-E84E-98F6-E3AE772A6EBA}"/>
              </a:ext>
            </a:extLst>
          </p:cNvPr>
          <p:cNvSpPr txBox="1"/>
          <p:nvPr/>
        </p:nvSpPr>
        <p:spPr>
          <a:xfrm>
            <a:off x="1045028" y="3017522"/>
            <a:ext cx="994131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ZOOM HELP CENTER: </a:t>
            </a:r>
            <a:r>
              <a:rPr lang="en-US" sz="2800" dirty="0">
                <a:hlinkClick r:id="rId2"/>
              </a:rPr>
              <a:t>https://support.zoom.us/hc/en-us</a:t>
            </a: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julie.horwath@tu.edu</a:t>
            </a:r>
            <a:endParaRPr lang="en-US" sz="28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74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06329-5FF6-4640-AAC9-D944A9E9C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/>
              <a:t>POLLING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49C6F1-D2B3-3C44-8557-1496B6545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464" y="5514052"/>
            <a:ext cx="10999072" cy="65191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How to create, launch, and share polls.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5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DB781B-CC74-A34E-9563-6A1316DB0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pPr algn="ctr"/>
            <a:r>
              <a:rPr lang="en-US" sz="52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IMPORTANT!</a:t>
            </a:r>
            <a:br>
              <a:rPr lang="en-US" sz="52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en-US" sz="5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E222-FBB2-2A44-951E-40FCFA499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2814" y="473874"/>
            <a:ext cx="4832349" cy="623620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You can create up to 25 polls for a single meeting</a:t>
            </a:r>
          </a:p>
          <a:p>
            <a:endParaRPr lang="en-US" sz="1050" b="1" dirty="0">
              <a:solidFill>
                <a:schemeClr val="accent1"/>
              </a:solidFill>
            </a:endParaRPr>
          </a:p>
          <a:p>
            <a:r>
              <a:rPr lang="en-US" sz="3200" b="1" dirty="0">
                <a:solidFill>
                  <a:schemeClr val="accent1"/>
                </a:solidFill>
              </a:rPr>
              <a:t>Each poll can have a single question or a series of questions.</a:t>
            </a:r>
          </a:p>
          <a:p>
            <a:pPr marL="0" indent="0">
              <a:buNone/>
            </a:pPr>
            <a:endParaRPr lang="en-US" sz="1050" b="1" dirty="0">
              <a:solidFill>
                <a:schemeClr val="accent1"/>
              </a:solidFill>
            </a:endParaRPr>
          </a:p>
          <a:p>
            <a:r>
              <a:rPr lang="en-US" sz="3200" b="1" dirty="0">
                <a:solidFill>
                  <a:schemeClr val="accent1"/>
                </a:solidFill>
              </a:rPr>
              <a:t>You can make the poll responses anonymous or not.</a:t>
            </a:r>
          </a:p>
          <a:p>
            <a:endParaRPr lang="en-US" sz="1050" b="1" dirty="0">
              <a:solidFill>
                <a:schemeClr val="accent1"/>
              </a:solidFill>
            </a:endParaRPr>
          </a:p>
          <a:p>
            <a:r>
              <a:rPr lang="en-US" sz="3200" b="1" dirty="0">
                <a:solidFill>
                  <a:schemeClr val="accent1"/>
                </a:solidFill>
              </a:rPr>
              <a:t>You can allow a single answer or multiple answers to each question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3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4FF2C-6AE4-2745-B445-573FDBE4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266192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Turning the Polling Feature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EE5D9-B711-2C44-986E-9A13C59AA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3528506"/>
          </a:xfrm>
        </p:spPr>
        <p:txBody>
          <a:bodyPr anchor="ctr">
            <a:no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2900" dirty="0"/>
          </a:p>
          <a:p>
            <a:endParaRPr lang="en-US" sz="2900" dirty="0"/>
          </a:p>
          <a:p>
            <a:r>
              <a:rPr lang="en-US" sz="2900" dirty="0">
                <a:solidFill>
                  <a:schemeClr val="accent6">
                    <a:lumMod val="50000"/>
                  </a:schemeClr>
                </a:solidFill>
              </a:rPr>
              <a:t>Go to Zoom web portal (</a:t>
            </a:r>
            <a:r>
              <a:rPr lang="en-US" sz="29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zoom.us</a:t>
            </a:r>
            <a:r>
              <a:rPr lang="en-US" sz="2900" dirty="0">
                <a:solidFill>
                  <a:schemeClr val="accent6">
                    <a:lumMod val="50000"/>
                  </a:schemeClr>
                </a:solidFill>
              </a:rPr>
              <a:t>) and login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900" dirty="0">
                <a:solidFill>
                  <a:schemeClr val="accent6">
                    <a:lumMod val="50000"/>
                  </a:schemeClr>
                </a:solidFill>
              </a:rPr>
              <a:t>Go to </a:t>
            </a:r>
            <a:r>
              <a:rPr lang="en-US" sz="2900" b="1" dirty="0">
                <a:solidFill>
                  <a:schemeClr val="accent3"/>
                </a:solidFill>
              </a:rPr>
              <a:t>SETTINGS</a:t>
            </a:r>
          </a:p>
          <a:p>
            <a:pPr marL="0" indent="0">
              <a:buNone/>
            </a:pPr>
            <a:endParaRPr lang="en-US" sz="1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900" dirty="0">
                <a:solidFill>
                  <a:schemeClr val="accent6">
                    <a:lumMod val="50000"/>
                  </a:schemeClr>
                </a:solidFill>
              </a:rPr>
              <a:t>Scroll down to </a:t>
            </a:r>
            <a:r>
              <a:rPr lang="en-US" sz="2900" b="1" dirty="0">
                <a:solidFill>
                  <a:schemeClr val="accent3"/>
                </a:solidFill>
              </a:rPr>
              <a:t>POLLING</a:t>
            </a:r>
            <a:r>
              <a:rPr lang="en-US" sz="2900" dirty="0">
                <a:solidFill>
                  <a:schemeClr val="accent6">
                    <a:lumMod val="50000"/>
                  </a:schemeClr>
                </a:solidFill>
              </a:rPr>
              <a:t> and toggle it on.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194355-36B1-5745-B2E7-DD5F1F159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7" y="4491318"/>
            <a:ext cx="6894236" cy="1465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ADE2D2-FDF2-DB40-A0C3-50400964AB68}"/>
              </a:ext>
            </a:extLst>
          </p:cNvPr>
          <p:cNvCxnSpPr/>
          <p:nvPr/>
        </p:nvCxnSpPr>
        <p:spPr>
          <a:xfrm>
            <a:off x="9372600" y="3697941"/>
            <a:ext cx="1277471" cy="7933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13A5781-78E9-D147-AFAD-6D35F25C591B}"/>
              </a:ext>
            </a:extLst>
          </p:cNvPr>
          <p:cNvSpPr txBox="1"/>
          <p:nvPr/>
        </p:nvSpPr>
        <p:spPr>
          <a:xfrm>
            <a:off x="643467" y="4602946"/>
            <a:ext cx="2863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Zoom polling help:</a:t>
            </a:r>
          </a:p>
          <a:p>
            <a:r>
              <a:rPr lang="en-US" sz="1400" dirty="0">
                <a:solidFill>
                  <a:srgbClr val="0066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https://support.zoom.us/hc/en-us/articles/213756303-Polling-for-meetings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1573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D3F9E-54B2-5C4D-9A38-0CD343CA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289919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Adding Polls to Your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CE33-1285-D647-9BE4-22B307A28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205" y="518074"/>
            <a:ext cx="7227723" cy="527391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1"/>
                </a:solidFill>
              </a:rPr>
              <a:t>IMPORTANT!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YOU MUST </a:t>
            </a:r>
            <a:r>
              <a:rPr lang="en-US" sz="2400" u="sng" dirty="0">
                <a:solidFill>
                  <a:schemeClr val="accent6">
                    <a:lumMod val="50000"/>
                  </a:schemeClr>
                </a:solidFill>
              </a:rPr>
              <a:t>FIRST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SCHEDULE THE MEETING IN WHICH YOU WANT TO USE THE POLLING FEATURE.</a:t>
            </a:r>
            <a:endParaRPr lang="en-US" sz="1100" dirty="0"/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Go to MEETINGS page and select the meeting in which you want to add the poll.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Scroll to the bottom of the page where you see the following box and click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3"/>
                </a:solidFill>
              </a:rPr>
              <a:t>Add.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OR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In the meeting in which you want to add the poll, click the </a:t>
            </a:r>
            <a:r>
              <a:rPr lang="en-US" sz="2000" b="1" dirty="0">
                <a:solidFill>
                  <a:schemeClr val="accent3"/>
                </a:solidFill>
              </a:rPr>
              <a:t>Polling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icon.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15A4E7-5A49-0C42-9BA5-EC0A1790C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653" y="3539270"/>
            <a:ext cx="7716825" cy="9838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816162-D36E-B344-8827-DD71F1D3148B}"/>
              </a:ext>
            </a:extLst>
          </p:cNvPr>
          <p:cNvCxnSpPr>
            <a:cxnSpLocks/>
          </p:cNvCxnSpPr>
          <p:nvPr/>
        </p:nvCxnSpPr>
        <p:spPr>
          <a:xfrm>
            <a:off x="8356600" y="3204610"/>
            <a:ext cx="2599018" cy="643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A781061-A094-1C4C-A3E1-B516EF0CB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2300" y="5791987"/>
            <a:ext cx="7768177" cy="922657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F0EF428-E191-5A4F-AC29-27506AC1A025}"/>
              </a:ext>
            </a:extLst>
          </p:cNvPr>
          <p:cNvCxnSpPr>
            <a:cxnSpLocks/>
          </p:cNvCxnSpPr>
          <p:nvPr/>
        </p:nvCxnSpPr>
        <p:spPr>
          <a:xfrm>
            <a:off x="6591300" y="5609347"/>
            <a:ext cx="1371600" cy="2890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78EB526-FB32-B54D-A42D-47C5B5811C1D}"/>
              </a:ext>
            </a:extLst>
          </p:cNvPr>
          <p:cNvSpPr/>
          <p:nvPr/>
        </p:nvSpPr>
        <p:spPr>
          <a:xfrm>
            <a:off x="7962900" y="5898427"/>
            <a:ext cx="596900" cy="540473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F40887-7139-7E42-9A36-883D5C596712}"/>
              </a:ext>
            </a:extLst>
          </p:cNvPr>
          <p:cNvSpPr txBox="1"/>
          <p:nvPr/>
        </p:nvSpPr>
        <p:spPr>
          <a:xfrm>
            <a:off x="643467" y="4602946"/>
            <a:ext cx="2863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Zoom polling help:</a:t>
            </a:r>
          </a:p>
          <a:p>
            <a:r>
              <a:rPr lang="en-US" sz="1400" dirty="0">
                <a:solidFill>
                  <a:srgbClr val="0066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https://support.zoom.us/hc/en-us/articles/213756303-Polling-for-meetings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641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D3F9E-54B2-5C4D-9A38-0CD343CA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13" y="722947"/>
            <a:ext cx="2625488" cy="254762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Creating a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CE33-1285-D647-9BE4-22B307A28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362" y="773206"/>
            <a:ext cx="7227723" cy="4639236"/>
          </a:xfrm>
        </p:spPr>
        <p:txBody>
          <a:bodyPr anchor="ctr">
            <a:noAutofit/>
          </a:bodyPr>
          <a:lstStyle/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820A78B-D06A-7449-8CBF-7E430F752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720" y="0"/>
            <a:ext cx="4688201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E0B2063-741F-E243-863E-4BC574EF30B5}"/>
              </a:ext>
            </a:extLst>
          </p:cNvPr>
          <p:cNvSpPr txBox="1"/>
          <p:nvPr/>
        </p:nvSpPr>
        <p:spPr>
          <a:xfrm>
            <a:off x="7399423" y="148471"/>
            <a:ext cx="4792577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Name your poll.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Do you want it to be anonymous? If so, check the box.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Type your question in the big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How many choices for an answer?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Single choice: respondent can only select one response.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Multiple choice: respondent can select as many answers as they wish.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Enter the answers you want to provide – up to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Add more questions if you choose.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Click </a:t>
            </a:r>
            <a:r>
              <a:rPr lang="en-US" b="1" dirty="0">
                <a:solidFill>
                  <a:schemeClr val="accent1"/>
                </a:solidFill>
              </a:rPr>
              <a:t>SAVE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to save the poll.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Repeat these steps to add another poll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69B104-66BC-0B4A-8ED7-C1DB6C5B6AB8}"/>
              </a:ext>
            </a:extLst>
          </p:cNvPr>
          <p:cNvCxnSpPr>
            <a:cxnSpLocks/>
          </p:cNvCxnSpPr>
          <p:nvPr/>
        </p:nvCxnSpPr>
        <p:spPr>
          <a:xfrm flipH="1">
            <a:off x="5499100" y="350171"/>
            <a:ext cx="1899289" cy="1737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FEBB662-0C0A-8244-9077-7A033D8CAC05}"/>
              </a:ext>
            </a:extLst>
          </p:cNvPr>
          <p:cNvCxnSpPr>
            <a:cxnSpLocks/>
          </p:cNvCxnSpPr>
          <p:nvPr/>
        </p:nvCxnSpPr>
        <p:spPr>
          <a:xfrm flipH="1" flipV="1">
            <a:off x="4352431" y="808312"/>
            <a:ext cx="3045947" cy="1664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793335-54F5-3C42-AC5E-A27490FD064A}"/>
              </a:ext>
            </a:extLst>
          </p:cNvPr>
          <p:cNvCxnSpPr>
            <a:cxnSpLocks/>
          </p:cNvCxnSpPr>
          <p:nvPr/>
        </p:nvCxnSpPr>
        <p:spPr>
          <a:xfrm flipH="1" flipV="1">
            <a:off x="5606632" y="1493846"/>
            <a:ext cx="1790700" cy="4020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16AB230-59F4-BE49-9E95-1EE0E817FCFE}"/>
              </a:ext>
            </a:extLst>
          </p:cNvPr>
          <p:cNvCxnSpPr>
            <a:cxnSpLocks/>
          </p:cNvCxnSpPr>
          <p:nvPr/>
        </p:nvCxnSpPr>
        <p:spPr>
          <a:xfrm flipH="1" flipV="1">
            <a:off x="5714319" y="2145168"/>
            <a:ext cx="1684059" cy="3392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D3CB26-9A22-094D-BFAB-FF615077631C}"/>
              </a:ext>
            </a:extLst>
          </p:cNvPr>
          <p:cNvCxnSpPr>
            <a:cxnSpLocks/>
          </p:cNvCxnSpPr>
          <p:nvPr/>
        </p:nvCxnSpPr>
        <p:spPr>
          <a:xfrm flipH="1" flipV="1">
            <a:off x="4442478" y="2563608"/>
            <a:ext cx="2936479" cy="1823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A1A97DF-F288-5E44-A4D0-9B50D703E6A5}"/>
              </a:ext>
            </a:extLst>
          </p:cNvPr>
          <p:cNvCxnSpPr>
            <a:cxnSpLocks/>
          </p:cNvCxnSpPr>
          <p:nvPr/>
        </p:nvCxnSpPr>
        <p:spPr>
          <a:xfrm flipH="1">
            <a:off x="5606632" y="5239680"/>
            <a:ext cx="1772326" cy="8100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28B8E37-1F91-1B49-B152-FE2A11518209}"/>
              </a:ext>
            </a:extLst>
          </p:cNvPr>
          <p:cNvCxnSpPr>
            <a:cxnSpLocks/>
          </p:cNvCxnSpPr>
          <p:nvPr/>
        </p:nvCxnSpPr>
        <p:spPr>
          <a:xfrm flipH="1">
            <a:off x="6708171" y="5787242"/>
            <a:ext cx="670787" cy="6959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196A92F-384C-6F44-BE07-4AC8182A3C69}"/>
              </a:ext>
            </a:extLst>
          </p:cNvPr>
          <p:cNvSpPr txBox="1"/>
          <p:nvPr/>
        </p:nvSpPr>
        <p:spPr>
          <a:xfrm>
            <a:off x="415553" y="3993515"/>
            <a:ext cx="21251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Zoom polling help:</a:t>
            </a:r>
          </a:p>
          <a:p>
            <a:r>
              <a:rPr lang="en-US" sz="1400" dirty="0">
                <a:solidFill>
                  <a:srgbClr val="0066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https://support.zoom.us/hc/en-us/articles/213756303-Polling-for-meetings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4956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4FF2C-6AE4-2745-B445-573FDBE4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278892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Reviewing Your Polls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EE5D9-B711-2C44-986E-9A13C59AA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3204" y="1731518"/>
            <a:ext cx="8098796" cy="2827018"/>
          </a:xfrm>
        </p:spPr>
        <p:txBody>
          <a:bodyPr anchor="ctr">
            <a:noAutofit/>
          </a:bodyPr>
          <a:lstStyle/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marL="0" indent="0" algn="ctr">
              <a:buNone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Now, when you go to the page of a scheduled meeting, you should see your polls at the very bottom of the page.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2E7A02-1BB3-9B4E-80E3-34D00E5C3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16" y="3302424"/>
            <a:ext cx="7417638" cy="2101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B4CC75-1897-304A-9303-6ECBD4A7061D}"/>
              </a:ext>
            </a:extLst>
          </p:cNvPr>
          <p:cNvSpPr txBox="1"/>
          <p:nvPr/>
        </p:nvSpPr>
        <p:spPr>
          <a:xfrm>
            <a:off x="4597400" y="313300"/>
            <a:ext cx="6951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Make sure your polls are ready to go!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4B842A-5E7B-3644-9079-3547FC700761}"/>
              </a:ext>
            </a:extLst>
          </p:cNvPr>
          <p:cNvSpPr txBox="1"/>
          <p:nvPr/>
        </p:nvSpPr>
        <p:spPr>
          <a:xfrm>
            <a:off x="8129871" y="3145027"/>
            <a:ext cx="37110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From this page you can also:</a:t>
            </a:r>
          </a:p>
          <a:p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Edit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the polls you created and their questions</a:t>
            </a:r>
          </a:p>
          <a:p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Delete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a poll </a:t>
            </a:r>
          </a:p>
          <a:p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Add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another poll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615183-32CB-D343-8072-1A50E373D129}"/>
              </a:ext>
            </a:extLst>
          </p:cNvPr>
          <p:cNvSpPr txBox="1"/>
          <p:nvPr/>
        </p:nvSpPr>
        <p:spPr>
          <a:xfrm>
            <a:off x="593170" y="5681880"/>
            <a:ext cx="2863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Zoom polling help:</a:t>
            </a:r>
          </a:p>
          <a:p>
            <a:r>
              <a:rPr lang="en-US" sz="1400" dirty="0">
                <a:solidFill>
                  <a:srgbClr val="0066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https://support.zoom.us/hc/en-us/articles/213756303-Polling-for-meetings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8708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D3F9E-54B2-5C4D-9A38-0CD343CA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48" y="640080"/>
            <a:ext cx="3257652" cy="278892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Editing a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CE33-1285-D647-9BE4-22B307A28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362" y="773206"/>
            <a:ext cx="7227723" cy="4639236"/>
          </a:xfrm>
        </p:spPr>
        <p:txBody>
          <a:bodyPr anchor="ctr">
            <a:noAutofit/>
          </a:bodyPr>
          <a:lstStyle/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3234782-6848-A349-A247-C1913BC3A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973" y="-2"/>
            <a:ext cx="4331400" cy="683260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3E07C4C-05AD-0D45-A5D9-2A1C0844470B}"/>
              </a:ext>
            </a:extLst>
          </p:cNvPr>
          <p:cNvSpPr txBox="1"/>
          <p:nvPr/>
        </p:nvSpPr>
        <p:spPr>
          <a:xfrm>
            <a:off x="7378700" y="419927"/>
            <a:ext cx="4622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If you click </a:t>
            </a:r>
            <a:r>
              <a:rPr lang="en-US" sz="2400" b="1" dirty="0">
                <a:solidFill>
                  <a:schemeClr val="accent1"/>
                </a:solidFill>
              </a:rPr>
              <a:t>EDIT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, the box you used to create the poll will pop up.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Simply make the edits the same way you created the poll:</a:t>
            </a:r>
          </a:p>
          <a:p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Re-type text you want to 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Delete questions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Add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Make anonymous or not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Change number of answer choices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multiple or single</a:t>
            </a:r>
          </a:p>
          <a:p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Remember to click </a:t>
            </a:r>
            <a:r>
              <a:rPr lang="en-US" sz="2400" b="1" dirty="0">
                <a:solidFill>
                  <a:schemeClr val="accent1"/>
                </a:solidFill>
              </a:rPr>
              <a:t>SAVE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when you are done.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2D4796-B391-284E-A0AB-7143A87177B1}"/>
              </a:ext>
            </a:extLst>
          </p:cNvPr>
          <p:cNvSpPr/>
          <p:nvPr/>
        </p:nvSpPr>
        <p:spPr>
          <a:xfrm>
            <a:off x="3276600" y="25400"/>
            <a:ext cx="781077" cy="3683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70DE34D-3A13-344E-8E83-8D758FF508FE}"/>
              </a:ext>
            </a:extLst>
          </p:cNvPr>
          <p:cNvCxnSpPr>
            <a:cxnSpLocks/>
          </p:cNvCxnSpPr>
          <p:nvPr/>
        </p:nvCxnSpPr>
        <p:spPr>
          <a:xfrm flipH="1">
            <a:off x="6743700" y="5715000"/>
            <a:ext cx="723900" cy="72307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060E35-2DD0-FC4A-BFED-49697FB111BD}"/>
              </a:ext>
            </a:extLst>
          </p:cNvPr>
          <p:cNvSpPr txBox="1"/>
          <p:nvPr/>
        </p:nvSpPr>
        <p:spPr>
          <a:xfrm>
            <a:off x="272606" y="4666446"/>
            <a:ext cx="2863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Zoom polling help:</a:t>
            </a:r>
          </a:p>
          <a:p>
            <a:r>
              <a:rPr lang="en-US" sz="1400" dirty="0">
                <a:solidFill>
                  <a:srgbClr val="0066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https://support.zoom.us/hc/en-us/articles/213756303-Polling-for-meetings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4796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D3F9E-54B2-5C4D-9A38-0CD343CA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48" y="640080"/>
            <a:ext cx="3257652" cy="247142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Launching a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CE33-1285-D647-9BE4-22B307A28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362" y="773206"/>
            <a:ext cx="7227723" cy="4639236"/>
          </a:xfrm>
        </p:spPr>
        <p:txBody>
          <a:bodyPr anchor="ctr">
            <a:noAutofit/>
          </a:bodyPr>
          <a:lstStyle/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1EE7D8-ECA5-FF4F-860D-00E45D132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7978" y="232410"/>
            <a:ext cx="7768177" cy="92265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FB8BC25-8750-ED4A-9E6E-7977C90EC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457" y="1260630"/>
            <a:ext cx="3240628" cy="48447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5ACBD3-479E-2044-A401-2DF071233848}"/>
              </a:ext>
            </a:extLst>
          </p:cNvPr>
          <p:cNvSpPr txBox="1"/>
          <p:nvPr/>
        </p:nvSpPr>
        <p:spPr>
          <a:xfrm>
            <a:off x="4275333" y="1179786"/>
            <a:ext cx="363928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launch a poll, click the </a:t>
            </a:r>
            <a:r>
              <a:rPr lang="en-US" sz="2400" b="1" dirty="0">
                <a:solidFill>
                  <a:schemeClr val="accent4"/>
                </a:solidFill>
              </a:rPr>
              <a:t>POLLING</a:t>
            </a:r>
            <a:r>
              <a:rPr lang="en-US" sz="2400" dirty="0"/>
              <a:t> icon in the Zoom control bar.</a:t>
            </a:r>
          </a:p>
          <a:p>
            <a:endParaRPr lang="en-US" sz="2400" dirty="0"/>
          </a:p>
          <a:p>
            <a:r>
              <a:rPr lang="en-US" sz="2400" dirty="0"/>
              <a:t>A box will pop up, where you select the poll you want to launch (if you have more than one).</a:t>
            </a:r>
          </a:p>
          <a:p>
            <a:endParaRPr lang="en-US" sz="2400" dirty="0"/>
          </a:p>
          <a:p>
            <a:r>
              <a:rPr lang="en-US" sz="2400" dirty="0"/>
              <a:t>When you have selected the correct poll, click </a:t>
            </a:r>
            <a:r>
              <a:rPr lang="en-US" sz="2400" b="1" dirty="0">
                <a:solidFill>
                  <a:schemeClr val="accent4"/>
                </a:solidFill>
              </a:rPr>
              <a:t>LAUNCH POLL.</a:t>
            </a:r>
          </a:p>
          <a:p>
            <a:endParaRPr lang="en-US" sz="2400" dirty="0"/>
          </a:p>
          <a:p>
            <a:endParaRPr lang="en-US" sz="24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EB8BF5-9698-3B4A-B29C-7CE67E2368FD}"/>
              </a:ext>
            </a:extLst>
          </p:cNvPr>
          <p:cNvCxnSpPr>
            <a:cxnSpLocks/>
          </p:cNvCxnSpPr>
          <p:nvPr/>
        </p:nvCxnSpPr>
        <p:spPr>
          <a:xfrm flipV="1">
            <a:off x="7468383" y="845378"/>
            <a:ext cx="661637" cy="112259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67C36CC-B3A9-3D4C-BDD5-0E6DCD21A2DD}"/>
              </a:ext>
            </a:extLst>
          </p:cNvPr>
          <p:cNvCxnSpPr>
            <a:cxnSpLocks/>
          </p:cNvCxnSpPr>
          <p:nvPr/>
        </p:nvCxnSpPr>
        <p:spPr>
          <a:xfrm flipV="1">
            <a:off x="7340608" y="2073535"/>
            <a:ext cx="1039849" cy="1609465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87EE91C-2183-2841-BB77-D4856F07FE98}"/>
              </a:ext>
            </a:extLst>
          </p:cNvPr>
          <p:cNvCxnSpPr>
            <a:cxnSpLocks/>
          </p:cNvCxnSpPr>
          <p:nvPr/>
        </p:nvCxnSpPr>
        <p:spPr>
          <a:xfrm flipV="1">
            <a:off x="7196825" y="5842000"/>
            <a:ext cx="2023375" cy="2234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41E98B3-2EED-1143-B69C-19156D43EEF5}"/>
              </a:ext>
            </a:extLst>
          </p:cNvPr>
          <p:cNvSpPr txBox="1"/>
          <p:nvPr/>
        </p:nvSpPr>
        <p:spPr>
          <a:xfrm>
            <a:off x="336448" y="4615646"/>
            <a:ext cx="2863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Zoom polling help:</a:t>
            </a:r>
          </a:p>
          <a:p>
            <a:r>
              <a:rPr lang="en-US" sz="1400" dirty="0">
                <a:solidFill>
                  <a:srgbClr val="0066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https://support.zoom.us/hc/en-us/articles/213756303-Polling-for-meetings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8358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968</Words>
  <Application>Microsoft Macintosh PowerPoint</Application>
  <PresentationFormat>Widescreen</PresentationFormat>
  <Paragraphs>164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Century Gothic</vt:lpstr>
      <vt:lpstr>Office Theme</vt:lpstr>
      <vt:lpstr>ZOOM</vt:lpstr>
      <vt:lpstr>POLLING</vt:lpstr>
      <vt:lpstr>IMPORTANT! </vt:lpstr>
      <vt:lpstr>Turning the Polling Feature On</vt:lpstr>
      <vt:lpstr>Adding Polls to Your Meetings</vt:lpstr>
      <vt:lpstr>Creating a Poll</vt:lpstr>
      <vt:lpstr>Reviewing Your Polls </vt:lpstr>
      <vt:lpstr>Editing a Poll</vt:lpstr>
      <vt:lpstr>Launching a Poll</vt:lpstr>
      <vt:lpstr>Your Views of Launched Polls</vt:lpstr>
      <vt:lpstr>The Whiteboard</vt:lpstr>
      <vt:lpstr>Turning the Whiteboard &amp; Annotation  Features On</vt:lpstr>
      <vt:lpstr>Sharing the Whiteboard</vt:lpstr>
      <vt:lpstr>Annotation  Tool Bar</vt:lpstr>
      <vt:lpstr>Annotation</vt:lpstr>
      <vt:lpstr>Annotation Settings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</dc:title>
  <dc:creator>Julie Horwath</dc:creator>
  <cp:lastModifiedBy>Julie Horwath</cp:lastModifiedBy>
  <cp:revision>3</cp:revision>
  <dcterms:created xsi:type="dcterms:W3CDTF">2020-08-28T18:31:30Z</dcterms:created>
  <dcterms:modified xsi:type="dcterms:W3CDTF">2020-08-28T21:17:24Z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464482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